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53" r:id="rId3"/>
    <p:sldId id="383" r:id="rId4"/>
    <p:sldId id="384" r:id="rId5"/>
    <p:sldId id="486" r:id="rId6"/>
    <p:sldId id="487" r:id="rId7"/>
    <p:sldId id="385" r:id="rId8"/>
    <p:sldId id="388" r:id="rId9"/>
    <p:sldId id="389" r:id="rId10"/>
    <p:sldId id="391" r:id="rId11"/>
    <p:sldId id="392" r:id="rId12"/>
    <p:sldId id="393" r:id="rId13"/>
    <p:sldId id="427" r:id="rId14"/>
    <p:sldId id="399" r:id="rId15"/>
    <p:sldId id="400" r:id="rId16"/>
    <p:sldId id="421" r:id="rId17"/>
    <p:sldId id="402" r:id="rId18"/>
    <p:sldId id="403" r:id="rId19"/>
    <p:sldId id="405" r:id="rId20"/>
    <p:sldId id="406" r:id="rId21"/>
    <p:sldId id="423" r:id="rId22"/>
    <p:sldId id="407" r:id="rId23"/>
    <p:sldId id="408" r:id="rId24"/>
    <p:sldId id="409" r:id="rId25"/>
    <p:sldId id="410" r:id="rId26"/>
    <p:sldId id="512" r:id="rId27"/>
    <p:sldId id="513" r:id="rId28"/>
    <p:sldId id="413" r:id="rId29"/>
    <p:sldId id="529" r:id="rId30"/>
    <p:sldId id="447" r:id="rId31"/>
    <p:sldId id="414" r:id="rId32"/>
    <p:sldId id="424" r:id="rId33"/>
    <p:sldId id="524" r:id="rId34"/>
    <p:sldId id="521" r:id="rId35"/>
    <p:sldId id="522" r:id="rId36"/>
    <p:sldId id="523" r:id="rId37"/>
    <p:sldId id="517" r:id="rId38"/>
    <p:sldId id="514" r:id="rId39"/>
    <p:sldId id="525" r:id="rId40"/>
    <p:sldId id="455" r:id="rId41"/>
    <p:sldId id="456" r:id="rId42"/>
    <p:sldId id="458" r:id="rId43"/>
    <p:sldId id="463" r:id="rId44"/>
    <p:sldId id="464" r:id="rId45"/>
    <p:sldId id="466" r:id="rId46"/>
    <p:sldId id="461" r:id="rId47"/>
    <p:sldId id="462" r:id="rId48"/>
    <p:sldId id="469" r:id="rId49"/>
    <p:sldId id="470" r:id="rId50"/>
    <p:sldId id="472" r:id="rId51"/>
    <p:sldId id="473" r:id="rId52"/>
    <p:sldId id="528" r:id="rId53"/>
    <p:sldId id="527" r:id="rId54"/>
    <p:sldId id="526" r:id="rId5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522" autoAdjust="0"/>
    <p:restoredTop sz="94662" autoAdjust="0"/>
  </p:normalViewPr>
  <p:slideViewPr>
    <p:cSldViewPr>
      <p:cViewPr>
        <p:scale>
          <a:sx n="66" d="100"/>
          <a:sy n="66" d="100"/>
        </p:scale>
        <p:origin x="-1386"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5EEC53-EB8C-4747-92C2-D21F27DEDDFD}" type="datetimeFigureOut">
              <a:rPr lang="en-US"/>
              <a:pPr>
                <a:defRPr/>
              </a:pPr>
              <a:t>9/28/2020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403EED7-FECC-49FA-B601-322D1D7ABF8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DE8E074-58EE-470E-840C-7B132CB8C1AD}" type="datetimeFigureOut">
              <a:rPr lang="en-US"/>
              <a:pPr>
                <a:defRPr/>
              </a:pPr>
              <a:t>9/28/2020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D9F8F1-75BC-4B59-BE05-EEE5017E7E3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A26338-7F9B-42B2-899F-C112344ADF89}" type="datetimeFigureOut">
              <a:rPr lang="en-US"/>
              <a:pPr>
                <a:defRPr/>
              </a:pPr>
              <a:t>9/28/2020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06F731-3EF1-44C4-9ED2-AEC009F85A9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AC6F3A-5964-45DA-9457-432F17912B4B}" type="datetimeFigureOut">
              <a:rPr lang="en-US"/>
              <a:pPr>
                <a:defRPr/>
              </a:pPr>
              <a:t>9/28/2020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419D4BF-F336-49E7-9830-974C2F39F42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21B842C-6C1F-4414-8D68-0DD8A86BAB0D}" type="datetimeFigureOut">
              <a:rPr lang="en-US"/>
              <a:pPr>
                <a:defRPr/>
              </a:pPr>
              <a:t>9/28/2020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B468BC2-A5EB-47BE-8BD9-14A43A272AB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D71C477-B81E-4013-926D-B6B9C1D901E5}" type="datetimeFigureOut">
              <a:rPr lang="en-US"/>
              <a:pPr>
                <a:defRPr/>
              </a:pPr>
              <a:t>9/28/2020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FCD99C8-B610-4331-92B0-2447768D9F7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C752D6B-CADB-44BF-A6F0-D6BC0F841EC4}" type="datetimeFigureOut">
              <a:rPr lang="en-US"/>
              <a:pPr>
                <a:defRPr/>
              </a:pPr>
              <a:t>9/28/2020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B4B31F8-6D14-4896-97BF-5D0A3EB0749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E6AAB9-3FD7-4A1B-9DD7-3348B193B42A}" type="datetimeFigureOut">
              <a:rPr lang="en-US"/>
              <a:pPr>
                <a:defRPr/>
              </a:pPr>
              <a:t>9/28/2020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49C74818-F732-4A8C-9022-A6EB265BCAD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5286A1D-E5FF-47E6-8566-8AAC7985E2FE}" type="datetimeFigureOut">
              <a:rPr lang="en-US"/>
              <a:pPr>
                <a:defRPr/>
              </a:pPr>
              <a:t>9/28/2020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80008D4-EE2C-4759-9F2F-7A13C6D4CE0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663A340-1700-47D0-B0D4-92DF9038FB10}" type="datetimeFigureOut">
              <a:rPr lang="en-US"/>
              <a:pPr>
                <a:defRPr/>
              </a:pPr>
              <a:t>9/28/2020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6A5FE09-D178-4228-9E90-81CDFEB58B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D54946-C7F5-44E4-B5DF-2A7037038E17}" type="datetimeFigureOut">
              <a:rPr lang="en-US"/>
              <a:pPr>
                <a:defRPr/>
              </a:pPr>
              <a:t>9/28/2020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CB99D1F-ED54-4E0E-A5A2-CBBF516D5D0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433CD01D-240B-4281-A490-492204D57180}" type="datetimeFigureOut">
              <a:rPr lang="en-US"/>
              <a:pPr>
                <a:defRPr/>
              </a:pPr>
              <a:t>9/28/2020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77C8C24C-42BC-4034-A893-7A572072524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tehnologijahrane.com/pravilnik/pravilnik-o-zdravstvenoj-ispravnosti-dijetetskih-proizvod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323850" y="2130425"/>
            <a:ext cx="8496300" cy="1470025"/>
          </a:xfrm>
        </p:spPr>
        <p:txBody>
          <a:bodyPr/>
          <a:lstStyle/>
          <a:p>
            <a:r>
              <a:rPr lang="sr-Latn-CS" smtClean="0">
                <a:latin typeface="Times New Roman" pitchFamily="18" charset="0"/>
                <a:cs typeface="Times New Roman" pitchFamily="18" charset="0"/>
              </a:rPr>
              <a:t>БРОМАТОЛОГИЈА</a:t>
            </a:r>
            <a:endParaRPr lang="en-US" smtClean="0">
              <a:latin typeface="Times New Roman" pitchFamily="18" charset="0"/>
              <a:cs typeface="Times New Roman" pitchFamily="18" charset="0"/>
            </a:endParaRP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sr-Cyrl-RS" dirty="0" smtClean="0"/>
              <a:t>12. </a:t>
            </a:r>
            <a:r>
              <a:rPr lang="bs-Cyrl-BA" dirty="0" smtClean="0"/>
              <a:t>н</a:t>
            </a:r>
            <a:r>
              <a:rPr lang="sr-Cyrl-RS" dirty="0" smtClean="0"/>
              <a:t>едеља наставе</a:t>
            </a:r>
            <a:endParaRPr lang="en-US" dirty="0"/>
          </a:p>
        </p:txBody>
      </p:sp>
      <p:sp>
        <p:nvSpPr>
          <p:cNvPr id="3076" name="AutoShape 2" descr="Image result for covekovo telo"/>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pPr eaLnBrk="1" hangingPunct="1"/>
            <a:endParaRPr lang="sr-Latn-C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algn="l"/>
            <a:r>
              <a:rPr lang="sr-Latn-CS" sz="2800" b="1" smtClean="0"/>
              <a:t>Здравствена изјаве може да се користи само уколико декларација, презентација или реклама садржи и следеће информације:</a:t>
            </a:r>
          </a:p>
        </p:txBody>
      </p:sp>
      <p:sp>
        <p:nvSpPr>
          <p:cNvPr id="3" name="Content Placeholder 2"/>
          <p:cNvSpPr>
            <a:spLocks noGrp="1"/>
          </p:cNvSpPr>
          <p:nvPr>
            <p:ph idx="1"/>
          </p:nvPr>
        </p:nvSpPr>
        <p:spPr/>
        <p:txBody>
          <a:bodyPr>
            <a:normAutofit/>
          </a:bodyPr>
          <a:lstStyle/>
          <a:p>
            <a:pPr marL="0" indent="0">
              <a:lnSpc>
                <a:spcPct val="80000"/>
              </a:lnSpc>
              <a:buFont typeface="Arial" charset="0"/>
              <a:buNone/>
            </a:pPr>
            <a:r>
              <a:rPr lang="sr-Latn-CS" sz="2800" smtClean="0"/>
              <a:t>1) исказ који указује на </a:t>
            </a:r>
            <a:r>
              <a:rPr lang="sr-Latn-CS" sz="2800" b="1" smtClean="0"/>
              <a:t>значај </a:t>
            </a:r>
            <a:r>
              <a:rPr lang="sr-Latn-CS" sz="2800" smtClean="0"/>
              <a:t>разноврсне и </a:t>
            </a:r>
            <a:r>
              <a:rPr lang="sr-Latn-CS" sz="2800" b="1" smtClean="0"/>
              <a:t>уравнотежене исхране и здравог начина живота</a:t>
            </a:r>
            <a:r>
              <a:rPr lang="sr-Latn-CS" sz="2800" smtClean="0"/>
              <a:t>;</a:t>
            </a:r>
          </a:p>
          <a:p>
            <a:pPr marL="0" indent="0">
              <a:lnSpc>
                <a:spcPct val="80000"/>
              </a:lnSpc>
              <a:buFont typeface="Arial" charset="0"/>
              <a:buNone/>
            </a:pPr>
            <a:r>
              <a:rPr lang="sr-Latn-CS" sz="2800" smtClean="0"/>
              <a:t>2) </a:t>
            </a:r>
            <a:r>
              <a:rPr lang="sr-Latn-CS" sz="2800" b="1" smtClean="0"/>
              <a:t>количину</a:t>
            </a:r>
            <a:r>
              <a:rPr lang="sr-Latn-CS" sz="2800" smtClean="0"/>
              <a:t> дијететског производа и </a:t>
            </a:r>
            <a:r>
              <a:rPr lang="sr-Latn-CS" sz="2800" b="1" smtClean="0"/>
              <a:t>начин конзумирања</a:t>
            </a:r>
            <a:r>
              <a:rPr lang="sr-Latn-CS" sz="2800" smtClean="0"/>
              <a:t> потребан да се обезбеди наведени повољан ефекат;</a:t>
            </a:r>
          </a:p>
          <a:p>
            <a:pPr marL="0" indent="0">
              <a:lnSpc>
                <a:spcPct val="80000"/>
              </a:lnSpc>
              <a:buFont typeface="Arial" charset="0"/>
              <a:buNone/>
            </a:pPr>
            <a:r>
              <a:rPr lang="sr-Latn-CS" sz="2800" smtClean="0"/>
              <a:t>3) када је то потребно, </a:t>
            </a:r>
            <a:r>
              <a:rPr lang="sr-Latn-CS" sz="2800" b="1" smtClean="0"/>
              <a:t>упозорење</a:t>
            </a:r>
            <a:r>
              <a:rPr lang="sr-Latn-CS" sz="2800" smtClean="0"/>
              <a:t> намењено особама које треба да </a:t>
            </a:r>
            <a:r>
              <a:rPr lang="sr-Latn-CS" sz="2800" b="1" smtClean="0"/>
              <a:t>избегавају </a:t>
            </a:r>
            <a:r>
              <a:rPr lang="sr-Latn-CS" sz="2800" smtClean="0"/>
              <a:t>употребу дијететског производа;</a:t>
            </a:r>
          </a:p>
          <a:p>
            <a:pPr marL="0" indent="0">
              <a:lnSpc>
                <a:spcPct val="80000"/>
              </a:lnSpc>
              <a:buFont typeface="Arial" charset="0"/>
              <a:buNone/>
            </a:pPr>
            <a:r>
              <a:rPr lang="sr-Latn-CS" sz="2800" smtClean="0"/>
              <a:t>4) одговарајуће </a:t>
            </a:r>
            <a:r>
              <a:rPr lang="sr-Latn-CS" sz="2800" b="1" smtClean="0"/>
              <a:t>упозорење</a:t>
            </a:r>
            <a:r>
              <a:rPr lang="sr-Latn-CS" sz="2800" smtClean="0"/>
              <a:t> за производе који могу да представљају </a:t>
            </a:r>
            <a:r>
              <a:rPr lang="sr-Latn-CS" sz="2800" b="1" smtClean="0"/>
              <a:t>ризик по здравље</a:t>
            </a:r>
            <a:r>
              <a:rPr lang="sr-Latn-CS" sz="2800" smtClean="0"/>
              <a:t> уколико се конзумирају </a:t>
            </a:r>
            <a:r>
              <a:rPr lang="sr-Latn-CS" sz="2800" b="1" smtClean="0"/>
              <a:t>у већој количини</a:t>
            </a:r>
            <a:r>
              <a:rPr lang="sr-Latn-CS" sz="2800" smtClean="0"/>
              <a:t>.</a:t>
            </a:r>
          </a:p>
          <a:p>
            <a:pPr marL="0" indent="0">
              <a:lnSpc>
                <a:spcPct val="80000"/>
              </a:lnSpc>
            </a:pPr>
            <a:endParaRPr lang="sr-Latn-CS" sz="3000" smtClean="0"/>
          </a:p>
        </p:txBody>
      </p:sp>
    </p:spTree>
  </p:cSld>
  <p:clrMapOvr>
    <a:masterClrMapping/>
  </p:clrMapOvr>
  <p:transition advTm="4412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3375"/>
            <a:ext cx="8229600" cy="5792788"/>
          </a:xfrm>
        </p:spPr>
        <p:txBody>
          <a:bodyPr>
            <a:normAutofit/>
          </a:bodyPr>
          <a:lstStyle/>
          <a:p>
            <a:pPr>
              <a:buFont typeface="Arial" charset="0"/>
              <a:buNone/>
            </a:pPr>
            <a:r>
              <a:rPr lang="sr-Latn-CS" smtClean="0"/>
              <a:t>    Коришћење здравствене изјаве није дозвољено ако:</a:t>
            </a:r>
          </a:p>
          <a:p>
            <a:pPr>
              <a:buFont typeface="Arial" charset="0"/>
              <a:buNone/>
            </a:pPr>
            <a:endParaRPr lang="sr-Latn-CS" smtClean="0"/>
          </a:p>
          <a:p>
            <a:pPr>
              <a:buFont typeface="Arial" charset="0"/>
              <a:buNone/>
            </a:pPr>
            <a:r>
              <a:rPr lang="sr-Latn-CS" sz="2800" smtClean="0"/>
              <a:t>1) сугерише да неуношење хране може да утиче на здравље;</a:t>
            </a:r>
          </a:p>
          <a:p>
            <a:pPr>
              <a:buFont typeface="Arial" charset="0"/>
              <a:buNone/>
            </a:pPr>
            <a:r>
              <a:rPr lang="sr-Latn-CS" sz="2800" smtClean="0"/>
              <a:t>2) указује на однос или количину смањења телесне масе;</a:t>
            </a:r>
          </a:p>
          <a:p>
            <a:pPr>
              <a:buFont typeface="Arial" charset="0"/>
              <a:buNone/>
            </a:pPr>
            <a:r>
              <a:rPr lang="sr-Latn-CS" sz="2800" smtClean="0"/>
              <a:t>3) се позива на поједине здравствене раднике или асоцијације које нису међународно признате.</a:t>
            </a:r>
          </a:p>
          <a:p>
            <a:endParaRPr lang="sr-Latn-CS" sz="2800" smtClean="0"/>
          </a:p>
        </p:txBody>
      </p:sp>
    </p:spTree>
  </p:cSld>
  <p:clrMapOvr>
    <a:masterClrMapping/>
  </p:clrMapOvr>
  <p:transition advTm="25194"/>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350"/>
            <a:ext cx="8229600" cy="5865813"/>
          </a:xfrm>
        </p:spPr>
        <p:txBody>
          <a:bodyPr>
            <a:normAutofit/>
          </a:bodyPr>
          <a:lstStyle/>
          <a:p>
            <a:pPr>
              <a:buFont typeface="Arial" charset="0"/>
              <a:buNone/>
            </a:pPr>
            <a:r>
              <a:rPr lang="sr-Latn-CS" sz="2800" smtClean="0"/>
              <a:t>    Здравствена изјава, изузев изјаве која се односи на смањење ризика од болести, је изјава која се односи на улогу хранљивог састојка или друге супстанце:</a:t>
            </a:r>
          </a:p>
          <a:p>
            <a:pPr>
              <a:buFont typeface="Arial" charset="0"/>
              <a:buNone/>
            </a:pPr>
            <a:r>
              <a:rPr lang="sr-Latn-CS" sz="2800" smtClean="0"/>
              <a:t>1) у расту, развоју и телесним функцијама;</a:t>
            </a:r>
          </a:p>
          <a:p>
            <a:pPr>
              <a:buFont typeface="Arial" charset="0"/>
              <a:buNone/>
            </a:pPr>
            <a:r>
              <a:rPr lang="sr-Latn-CS" sz="2800" smtClean="0"/>
              <a:t>2) у психолошким и бихејвиоралним функцијама (функције понашања);</a:t>
            </a:r>
          </a:p>
          <a:p>
            <a:pPr>
              <a:buFont typeface="Arial" charset="0"/>
              <a:buNone/>
            </a:pPr>
            <a:r>
              <a:rPr lang="sr-Latn-CS" sz="2800" smtClean="0"/>
              <a:t>3) у редукцији или контроли телесне масе или смањењу осећаја глади или повећању осећаја ситости или о смањењу расположиве енергије из хране.</a:t>
            </a:r>
          </a:p>
          <a:p>
            <a:endParaRPr lang="sr-Latn-CS" sz="2800" smtClean="0"/>
          </a:p>
        </p:txBody>
      </p:sp>
    </p:spTree>
  </p:cSld>
  <p:clrMapOvr>
    <a:masterClrMapping/>
  </p:clrMapOvr>
  <p:transition advTm="33331"/>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315913"/>
            <a:ext cx="8229600" cy="1143001"/>
          </a:xfrm>
        </p:spPr>
        <p:txBody>
          <a:bodyPr/>
          <a:lstStyle/>
          <a:p>
            <a:r>
              <a:rPr lang="sr-Latn-CS" sz="3200" smtClean="0"/>
              <a:t>Упис у базу</a:t>
            </a:r>
          </a:p>
        </p:txBody>
      </p:sp>
      <p:sp>
        <p:nvSpPr>
          <p:cNvPr id="3" name="Content Placeholder 2"/>
          <p:cNvSpPr>
            <a:spLocks noGrp="1"/>
          </p:cNvSpPr>
          <p:nvPr>
            <p:ph idx="1"/>
          </p:nvPr>
        </p:nvSpPr>
        <p:spPr/>
        <p:txBody>
          <a:bodyPr>
            <a:normAutofit fontScale="92500" lnSpcReduction="10000"/>
          </a:bodyPr>
          <a:lstStyle/>
          <a:p>
            <a:pPr marL="0" indent="0">
              <a:buFont typeface="Arial" charset="0"/>
              <a:buNone/>
            </a:pPr>
            <a:r>
              <a:rPr lang="sr-Latn-CS" sz="2000" smtClean="0"/>
              <a:t>1) стручно мишљење и категоризацију Фармацеутског факултета Универзитета у Београду или Европског универзитета – Фармацеутског факултета у Новом Саду.</a:t>
            </a:r>
          </a:p>
          <a:p>
            <a:pPr marL="0" indent="0">
              <a:buFont typeface="Arial" charset="0"/>
              <a:buNone/>
            </a:pPr>
            <a:r>
              <a:rPr lang="sr-Latn-CS" sz="2000" smtClean="0"/>
              <a:t>2) текст декларације одобрен од стране Фармацеутског факултета Универзитета у Београду.</a:t>
            </a:r>
          </a:p>
          <a:p>
            <a:pPr marL="0" indent="0">
              <a:buFont typeface="Arial" charset="0"/>
              <a:buNone/>
            </a:pPr>
            <a:r>
              <a:rPr lang="sr-Latn-CS" sz="2000" smtClean="0"/>
              <a:t>3) стручно мишљење и аналитички извештај здравствене установе о здравственој исправности дијететског производа</a:t>
            </a:r>
          </a:p>
          <a:p>
            <a:pPr marL="0" indent="0">
              <a:lnSpc>
                <a:spcPct val="80000"/>
              </a:lnSpc>
              <a:buFont typeface="Arial" charset="0"/>
              <a:buNone/>
            </a:pPr>
            <a:r>
              <a:rPr lang="sr-Latn-CS" sz="2000" smtClean="0"/>
              <a:t>4) сертификат надлежног органа да је дијететски производ произведен у складу са принципима </a:t>
            </a:r>
            <a:r>
              <a:rPr lang="en-US" sz="2000" smtClean="0"/>
              <a:t>HACCP-a</a:t>
            </a:r>
            <a:r>
              <a:rPr lang="sr-Latn-CS" sz="2000" smtClean="0"/>
              <a:t> и/или (</a:t>
            </a:r>
            <a:r>
              <a:rPr lang="en-US" sz="2000" smtClean="0"/>
              <a:t>GMP</a:t>
            </a:r>
            <a:r>
              <a:rPr lang="sr-Latn-CS" sz="2000" smtClean="0"/>
              <a:t>) и (</a:t>
            </a:r>
            <a:r>
              <a:rPr lang="en-US" sz="2000" smtClean="0"/>
              <a:t>GHP</a:t>
            </a:r>
            <a:r>
              <a:rPr lang="sr-Latn-CS" sz="2000" smtClean="0"/>
              <a:t>);</a:t>
            </a:r>
          </a:p>
          <a:p>
            <a:pPr marL="0" indent="0">
              <a:lnSpc>
                <a:spcPct val="80000"/>
              </a:lnSpc>
              <a:buFont typeface="Arial" charset="0"/>
              <a:buNone/>
            </a:pPr>
            <a:r>
              <a:rPr lang="sr-Latn-CS" sz="2000" smtClean="0"/>
              <a:t>5) за производе из увоза потврду надлежног државног органа да се дијететски производ налази у промету у земљи произвођача или у земљи чланици ЕУ;</a:t>
            </a:r>
          </a:p>
          <a:p>
            <a:pPr marL="0" indent="0">
              <a:lnSpc>
                <a:spcPct val="80000"/>
              </a:lnSpc>
              <a:buFont typeface="Arial" charset="0"/>
              <a:buNone/>
            </a:pPr>
            <a:r>
              <a:rPr lang="sr-Latn-CS" sz="2000" smtClean="0"/>
              <a:t>6) изјаву произвођача да дијететски производ не садржи  ГМО и сировине ризичне од спонгиформне енцефалопатије говеда и других трансмисивних спонгиформних енцефалопатија;</a:t>
            </a:r>
          </a:p>
          <a:p>
            <a:pPr marL="0" indent="0">
              <a:lnSpc>
                <a:spcPct val="80000"/>
              </a:lnSpc>
              <a:buFont typeface="Arial" charset="0"/>
              <a:buNone/>
            </a:pPr>
            <a:r>
              <a:rPr lang="sr-Latn-CS" sz="2000" smtClean="0"/>
              <a:t>7) фотокопију решења, односно записника санитарног инспектора о испуњености  санитарно-хигијенских услова за производњу дијететских производа...</a:t>
            </a:r>
          </a:p>
          <a:p>
            <a:pPr marL="0" indent="0">
              <a:lnSpc>
                <a:spcPct val="80000"/>
              </a:lnSpc>
              <a:buFont typeface="Arial" charset="0"/>
              <a:buNone/>
            </a:pPr>
            <a:endParaRPr lang="sr-Latn-CS" sz="2000" smtClean="0"/>
          </a:p>
        </p:txBody>
      </p:sp>
    </p:spTree>
  </p:cSld>
  <p:clrMapOvr>
    <a:masterClrMapping/>
  </p:clrMapOvr>
  <p:transition advTm="66489"/>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sr-Latn-CS" sz="3200" b="1" smtClean="0"/>
              <a:t>ДИЈЕТЕТСКИ ПРОИЗВОДИ</a:t>
            </a:r>
          </a:p>
        </p:txBody>
      </p:sp>
      <p:sp>
        <p:nvSpPr>
          <p:cNvPr id="3" name="Content Placeholder 2"/>
          <p:cNvSpPr>
            <a:spLocks noGrp="1"/>
          </p:cNvSpPr>
          <p:nvPr>
            <p:ph idx="1"/>
          </p:nvPr>
        </p:nvSpPr>
        <p:spPr/>
        <p:txBody>
          <a:bodyPr>
            <a:normAutofit/>
          </a:bodyPr>
          <a:lstStyle/>
          <a:p>
            <a:pPr marL="0" indent="0">
              <a:lnSpc>
                <a:spcPct val="80000"/>
              </a:lnSpc>
              <a:buFont typeface="Arial" charset="0"/>
              <a:buNone/>
            </a:pPr>
            <a:r>
              <a:rPr lang="sr-Latn-CS" b="1" smtClean="0"/>
              <a:t>1.</a:t>
            </a:r>
            <a:r>
              <a:rPr lang="sr-Latn-CS" smtClean="0"/>
              <a:t> </a:t>
            </a:r>
            <a:r>
              <a:rPr lang="sr-Latn-CS" b="1" smtClean="0"/>
              <a:t>Формуле за одојчад</a:t>
            </a:r>
            <a:endParaRPr lang="en-US" smtClean="0"/>
          </a:p>
          <a:p>
            <a:pPr marL="0" indent="0">
              <a:lnSpc>
                <a:spcPct val="80000"/>
              </a:lnSpc>
              <a:buFont typeface="Arial" charset="0"/>
              <a:buNone/>
            </a:pPr>
            <a:endParaRPr lang="en-US" smtClean="0"/>
          </a:p>
          <a:p>
            <a:pPr marL="0" indent="0">
              <a:lnSpc>
                <a:spcPct val="80000"/>
              </a:lnSpc>
            </a:pPr>
            <a:r>
              <a:rPr lang="sr-Latn-CS" sz="2400" b="1" smtClean="0"/>
              <a:t>Почетне формуле за одојчад</a:t>
            </a:r>
            <a:r>
              <a:rPr lang="sr-Latn-CS" sz="2400" smtClean="0"/>
              <a:t> (</a:t>
            </a:r>
            <a:r>
              <a:rPr lang="en-US" sz="2400" i="1" smtClean="0"/>
              <a:t>infant formulae</a:t>
            </a:r>
            <a:r>
              <a:rPr lang="sr-Latn-CS" sz="2400" smtClean="0"/>
              <a:t>) су дијететски производи специјално формулисане за одојчад тако да у потпуности задовоље њихове нутритивне потребе </a:t>
            </a:r>
            <a:r>
              <a:rPr lang="sr-Latn-CS" sz="2400" b="1" smtClean="0"/>
              <a:t>током првих </a:t>
            </a:r>
            <a:r>
              <a:rPr lang="en-US" sz="2400" b="1" smtClean="0"/>
              <a:t>6</a:t>
            </a:r>
            <a:r>
              <a:rPr lang="sr-Latn-CS" sz="2400" b="1" smtClean="0"/>
              <a:t> месеци</a:t>
            </a:r>
            <a:r>
              <a:rPr lang="sr-Latn-CS" sz="2400" smtClean="0"/>
              <a:t> живота до увођења допунске исхране;</a:t>
            </a:r>
            <a:endParaRPr lang="en-US" sz="2400" smtClean="0"/>
          </a:p>
          <a:p>
            <a:pPr marL="0" indent="0">
              <a:lnSpc>
                <a:spcPct val="80000"/>
              </a:lnSpc>
              <a:buFont typeface="Arial" charset="0"/>
              <a:buNone/>
            </a:pPr>
            <a:endParaRPr lang="sr-Latn-CS" sz="2400" smtClean="0"/>
          </a:p>
          <a:p>
            <a:pPr marL="0" indent="0">
              <a:lnSpc>
                <a:spcPct val="80000"/>
              </a:lnSpc>
            </a:pPr>
            <a:r>
              <a:rPr lang="sr-Latn-CS" sz="2400" b="1" smtClean="0"/>
              <a:t>Прелазне формуле за одојчад</a:t>
            </a:r>
            <a:r>
              <a:rPr lang="sr-Latn-CS" sz="2400" smtClean="0"/>
              <a:t> (</a:t>
            </a:r>
            <a:r>
              <a:rPr lang="en-US" sz="2400" i="1" smtClean="0"/>
              <a:t>follow-on formulae</a:t>
            </a:r>
            <a:r>
              <a:rPr lang="sr-Latn-CS" sz="2400" smtClean="0"/>
              <a:t>) су дијететски производи специјално формулисани за одојчад у периоду увођења допунске исхране тако да чине главну течну намирницу за одојчад </a:t>
            </a:r>
            <a:r>
              <a:rPr lang="sr-Latn-CS" sz="2400" b="1" smtClean="0"/>
              <a:t>старију од </a:t>
            </a:r>
            <a:r>
              <a:rPr lang="en-US" sz="2400" b="1" smtClean="0"/>
              <a:t>6</a:t>
            </a:r>
            <a:r>
              <a:rPr lang="sr-Latn-CS" sz="2400" b="1" smtClean="0"/>
              <a:t> месеци</a:t>
            </a:r>
            <a:r>
              <a:rPr lang="sr-Latn-CS" sz="2400" smtClean="0"/>
              <a:t> у периоду постепеног преласка на разноврсну исхрану.</a:t>
            </a:r>
          </a:p>
          <a:p>
            <a:pPr marL="0" indent="0">
              <a:lnSpc>
                <a:spcPct val="80000"/>
              </a:lnSpc>
            </a:pPr>
            <a:endParaRPr lang="sr-Latn-CS" sz="2400" smtClean="0"/>
          </a:p>
        </p:txBody>
      </p:sp>
    </p:spTree>
  </p:cSld>
  <p:clrMapOvr>
    <a:masterClrMapping/>
  </p:clrMapOvr>
  <p:transition advTm="36155"/>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a:xfrm>
            <a:off x="0" y="444500"/>
            <a:ext cx="9144000" cy="5505450"/>
          </a:xfrm>
        </p:spPr>
        <p:txBody>
          <a:bodyPr/>
          <a:lstStyle/>
          <a:p>
            <a:r>
              <a:rPr lang="sr-Latn-CS" sz="2400" smtClean="0"/>
              <a:t>Декларација за формуле за одојчад мора да буде дизајнирана тако да обезбеди неопходне информације о одговарајућој употреби производа на начин који </a:t>
            </a:r>
            <a:r>
              <a:rPr lang="sr-Latn-CS" sz="2400" b="1" smtClean="0"/>
              <a:t>не сме да обесхрабри дојење. </a:t>
            </a:r>
          </a:p>
          <a:p>
            <a:endParaRPr lang="sr-Latn-CS" sz="2400" b="1" smtClean="0"/>
          </a:p>
          <a:p>
            <a:r>
              <a:rPr lang="sr-Latn-CS" sz="2400" b="1" smtClean="0"/>
              <a:t>Није дозвољена</a:t>
            </a:r>
            <a:r>
              <a:rPr lang="sr-Latn-CS" sz="2400" smtClean="0"/>
              <a:t> употреба термина као што су „</a:t>
            </a:r>
            <a:r>
              <a:rPr lang="sr-Latn-CS" sz="2400" b="1" smtClean="0"/>
              <a:t>хуманизовано“, „матернизовано“, „адаптирано</a:t>
            </a:r>
            <a:r>
              <a:rPr lang="sr-Latn-CS" sz="2400" smtClean="0"/>
              <a:t>“ и сл.</a:t>
            </a:r>
            <a:endParaRPr lang="en-US" sz="2400" smtClean="0"/>
          </a:p>
          <a:p>
            <a:pPr>
              <a:buFont typeface="Arial" charset="0"/>
              <a:buNone/>
            </a:pPr>
            <a:endParaRPr lang="en-US" sz="2400" smtClean="0"/>
          </a:p>
          <a:p>
            <a:r>
              <a:rPr lang="ru-RU" sz="2400" smtClean="0"/>
              <a:t>Рекламирање почетних формула за одојчад ограничено је на публикације специјализоване за негу беба и научне публикације, и мора да садржи </a:t>
            </a:r>
            <a:r>
              <a:rPr lang="ru-RU" sz="2400" b="1" smtClean="0"/>
              <a:t>само научне информације и податке.</a:t>
            </a:r>
            <a:endParaRPr lang="en-US" sz="2400" b="1" smtClean="0"/>
          </a:p>
          <a:p>
            <a:pPr>
              <a:buFont typeface="Arial" charset="0"/>
              <a:buNone/>
            </a:pPr>
            <a:endParaRPr lang="ru-RU" sz="2400" smtClean="0"/>
          </a:p>
          <a:p>
            <a:r>
              <a:rPr lang="ru-RU" sz="2400" smtClean="0"/>
              <a:t>Ове информације </a:t>
            </a:r>
            <a:r>
              <a:rPr lang="ru-RU" sz="2400" b="1" smtClean="0"/>
              <a:t>не могу да стварају утисак</a:t>
            </a:r>
            <a:r>
              <a:rPr lang="ru-RU" sz="2400" smtClean="0"/>
              <a:t> да је </a:t>
            </a:r>
            <a:r>
              <a:rPr lang="ru-RU" sz="2400" b="1" smtClean="0"/>
              <a:t>храњење из бочице</a:t>
            </a:r>
            <a:r>
              <a:rPr lang="ru-RU" sz="2400" smtClean="0"/>
              <a:t> еквивалентно или </a:t>
            </a:r>
            <a:r>
              <a:rPr lang="ru-RU" sz="2400" b="1" smtClean="0"/>
              <a:t>боље </a:t>
            </a:r>
            <a:r>
              <a:rPr lang="ru-RU" sz="2400" smtClean="0"/>
              <a:t>за одојче </a:t>
            </a:r>
            <a:r>
              <a:rPr lang="ru-RU" sz="2400" b="1" smtClean="0"/>
              <a:t>од дојења.</a:t>
            </a:r>
          </a:p>
          <a:p>
            <a:endParaRPr lang="sr-Latn-CS" sz="2400" smtClean="0"/>
          </a:p>
          <a:p>
            <a:endParaRPr lang="sr-Latn-CS" sz="2400" smtClean="0"/>
          </a:p>
        </p:txBody>
      </p:sp>
    </p:spTree>
  </p:cSld>
  <p:clrMapOvr>
    <a:masterClrMapping/>
  </p:clrMapOvr>
  <p:transition advTm="36054"/>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sr-Latn-CS" sz="3200" b="1" smtClean="0"/>
              <a:t>Почетне формуле за одојчад</a:t>
            </a:r>
            <a:endParaRPr lang="sr-Latn-CS" sz="3200" smtClean="0"/>
          </a:p>
        </p:txBody>
      </p:sp>
      <p:sp>
        <p:nvSpPr>
          <p:cNvPr id="3" name="Content Placeholder 2"/>
          <p:cNvSpPr>
            <a:spLocks noGrp="1"/>
          </p:cNvSpPr>
          <p:nvPr>
            <p:ph idx="1"/>
          </p:nvPr>
        </p:nvSpPr>
        <p:spPr/>
        <p:txBody>
          <a:bodyPr>
            <a:normAutofit lnSpcReduction="10000"/>
          </a:bodyPr>
          <a:lstStyle/>
          <a:p>
            <a:pPr>
              <a:lnSpc>
                <a:spcPct val="80000"/>
              </a:lnSpc>
            </a:pPr>
            <a:r>
              <a:rPr lang="sr-Latn-CS" sz="2800" smtClean="0"/>
              <a:t>Не смеју да се рекламирају на местима продаје давањем узорака или применом неких других промотивних метода за побољшање продаје као што су посебна паковања, давање попуста, награда, посебне продаје, рекламне продаје и повезане продаје.</a:t>
            </a:r>
          </a:p>
          <a:p>
            <a:pPr>
              <a:lnSpc>
                <a:spcPct val="80000"/>
              </a:lnSpc>
              <a:buFont typeface="Arial" charset="0"/>
              <a:buNone/>
            </a:pPr>
            <a:endParaRPr lang="sr-Latn-CS" sz="2800" smtClean="0"/>
          </a:p>
          <a:p>
            <a:pPr>
              <a:lnSpc>
                <a:spcPct val="80000"/>
              </a:lnSpc>
            </a:pPr>
            <a:r>
              <a:rPr lang="sr-Latn-CS" sz="2800" smtClean="0"/>
              <a:t>Произвођачи и дистрибутери не смеју давати своје производе, узорке или неке друге промотивне поклоне грађанима, трудницама, мајкама или члановима њихових породица, бесплатно или по сниженој цени, било директно или индиректно преко здравствених установа или здравствених радника.</a:t>
            </a:r>
          </a:p>
          <a:p>
            <a:pPr>
              <a:lnSpc>
                <a:spcPct val="80000"/>
              </a:lnSpc>
            </a:pPr>
            <a:endParaRPr lang="sr-Latn-CS" sz="2800" smtClean="0"/>
          </a:p>
        </p:txBody>
      </p:sp>
    </p:spTree>
  </p:cSld>
  <p:clrMapOvr>
    <a:masterClrMapping/>
  </p:clrMapOvr>
  <p:transition advTm="31614"/>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sr-Latn-CS" sz="3200" b="1" smtClean="0"/>
              <a:t>2. Храна за одојчад и малу децу</a:t>
            </a:r>
            <a:endParaRPr lang="sr-Latn-CS" sz="3200" smtClean="0"/>
          </a:p>
        </p:txBody>
      </p:sp>
      <p:sp>
        <p:nvSpPr>
          <p:cNvPr id="3" name="Content Placeholder 2"/>
          <p:cNvSpPr>
            <a:spLocks noGrp="1"/>
          </p:cNvSpPr>
          <p:nvPr>
            <p:ph idx="1"/>
          </p:nvPr>
        </p:nvSpPr>
        <p:spPr/>
        <p:txBody>
          <a:bodyPr>
            <a:normAutofit/>
          </a:bodyPr>
          <a:lstStyle/>
          <a:p>
            <a:pPr marL="0" indent="0">
              <a:lnSpc>
                <a:spcPct val="80000"/>
              </a:lnSpc>
            </a:pPr>
            <a:r>
              <a:rPr lang="sr-Latn-CS" sz="3000" smtClean="0"/>
              <a:t> Дијететски производи намењени за задовољење посебних потреба здраве одојчади старије од 4 месеца и мале деце као допуна њиховој исхрани у периоду преласка на разноврсну исхрану.</a:t>
            </a:r>
          </a:p>
          <a:p>
            <a:pPr marL="0" indent="0">
              <a:lnSpc>
                <a:spcPct val="80000"/>
              </a:lnSpc>
            </a:pPr>
            <a:endParaRPr lang="sr-Latn-CS" sz="3000" smtClean="0"/>
          </a:p>
        </p:txBody>
      </p:sp>
    </p:spTree>
  </p:cSld>
  <p:clrMapOvr>
    <a:masterClrMapping/>
  </p:clrMapOvr>
  <p:transition advTm="16691"/>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913"/>
            <a:ext cx="8229600" cy="5937250"/>
          </a:xfrm>
        </p:spPr>
        <p:txBody>
          <a:bodyPr>
            <a:normAutofit/>
          </a:bodyPr>
          <a:lstStyle/>
          <a:p>
            <a:pPr marL="0" indent="0">
              <a:lnSpc>
                <a:spcPct val="80000"/>
              </a:lnSpc>
              <a:buFont typeface="Arial" charset="0"/>
              <a:buNone/>
            </a:pPr>
            <a:r>
              <a:rPr lang="sr-Latn-CS" sz="2400" b="1" smtClean="0"/>
              <a:t>Храна за одојчад и малу децу се класификује на:</a:t>
            </a:r>
          </a:p>
          <a:p>
            <a:pPr marL="0" indent="0">
              <a:lnSpc>
                <a:spcPct val="80000"/>
              </a:lnSpc>
              <a:buFont typeface="Arial" charset="0"/>
              <a:buNone/>
            </a:pPr>
            <a:endParaRPr lang="sr-Latn-CS" sz="2400" b="1" smtClean="0"/>
          </a:p>
          <a:p>
            <a:pPr marL="0" indent="0">
              <a:lnSpc>
                <a:spcPct val="80000"/>
              </a:lnSpc>
              <a:buFont typeface="Arial" charset="0"/>
              <a:buNone/>
            </a:pPr>
            <a:r>
              <a:rPr lang="sr-Latn-CS" sz="2400" smtClean="0"/>
              <a:t>1) </a:t>
            </a:r>
            <a:r>
              <a:rPr lang="sr-Latn-CS" sz="2400" b="1" smtClean="0"/>
              <a:t>прерађене намирнице на бази жита</a:t>
            </a:r>
            <a:r>
              <a:rPr lang="sr-Latn-CS" sz="2400" smtClean="0"/>
              <a:t>:</a:t>
            </a:r>
          </a:p>
          <a:p>
            <a:pPr lvl="1">
              <a:lnSpc>
                <a:spcPct val="80000"/>
              </a:lnSpc>
            </a:pPr>
            <a:r>
              <a:rPr lang="sr-Latn-CS" sz="2400" smtClean="0"/>
              <a:t>(1) </a:t>
            </a:r>
            <a:r>
              <a:rPr lang="sr-Latn-CS" sz="2400" b="1" smtClean="0"/>
              <a:t>једноставна жита</a:t>
            </a:r>
            <a:r>
              <a:rPr lang="sr-Latn-CS" sz="2400" smtClean="0"/>
              <a:t> која су припремљена, или их треба припремити додатком млека или других одговарајућих хранљивих течности;</a:t>
            </a:r>
          </a:p>
          <a:p>
            <a:pPr lvl="1">
              <a:lnSpc>
                <a:spcPct val="80000"/>
              </a:lnSpc>
            </a:pPr>
            <a:r>
              <a:rPr lang="sr-Latn-CS" sz="2400" smtClean="0"/>
              <a:t>(2) </a:t>
            </a:r>
            <a:r>
              <a:rPr lang="sr-Latn-CS" sz="2400" b="1" smtClean="0"/>
              <a:t>жита са додатком високо-протеинских намирница</a:t>
            </a:r>
            <a:r>
              <a:rPr lang="sr-Latn-CS" sz="2400" smtClean="0"/>
              <a:t> која су припремљена или их треба припремити додатком воде или других не-протеинских течности;</a:t>
            </a:r>
          </a:p>
          <a:p>
            <a:pPr lvl="1">
              <a:lnSpc>
                <a:spcPct val="80000"/>
              </a:lnSpc>
            </a:pPr>
            <a:r>
              <a:rPr lang="sr-Latn-CS" sz="2400" smtClean="0"/>
              <a:t>(3) </a:t>
            </a:r>
            <a:r>
              <a:rPr lang="sr-Latn-CS" sz="2400" b="1" smtClean="0"/>
              <a:t>тестенине</a:t>
            </a:r>
            <a:r>
              <a:rPr lang="sr-Latn-CS" sz="2400" smtClean="0"/>
              <a:t> које се користе након кувања у кључалој води или у другим одговарајућим течностима;</a:t>
            </a:r>
          </a:p>
          <a:p>
            <a:pPr lvl="1">
              <a:lnSpc>
                <a:spcPct val="80000"/>
              </a:lnSpc>
            </a:pPr>
            <a:r>
              <a:rPr lang="sr-Latn-CS" sz="2400" smtClean="0"/>
              <a:t>(4) </a:t>
            </a:r>
            <a:r>
              <a:rPr lang="sr-Latn-CS" sz="2400" b="1" smtClean="0"/>
              <a:t>двопек или кекс</a:t>
            </a:r>
            <a:r>
              <a:rPr lang="sr-Latn-CS" sz="2400" smtClean="0"/>
              <a:t> који се користе или директно или након уситњавања уз додатак воде, млека или других погодних течности;</a:t>
            </a:r>
          </a:p>
          <a:p>
            <a:pPr marL="0" indent="0">
              <a:lnSpc>
                <a:spcPct val="80000"/>
              </a:lnSpc>
              <a:buFont typeface="Arial" charset="0"/>
              <a:buNone/>
            </a:pPr>
            <a:r>
              <a:rPr lang="sr-Latn-CS" sz="2400" smtClean="0"/>
              <a:t>2) </a:t>
            </a:r>
            <a:r>
              <a:rPr lang="sr-Latn-CS" sz="2400" b="1" smtClean="0"/>
              <a:t>остале прерађене намирнице</a:t>
            </a:r>
            <a:endParaRPr lang="sr-Latn-CS" sz="2400" smtClean="0"/>
          </a:p>
        </p:txBody>
      </p:sp>
    </p:spTree>
  </p:cSld>
  <p:clrMapOvr>
    <a:masterClrMapping/>
  </p:clrMapOvr>
  <p:transition advTm="51485"/>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CS" sz="3200" b="1" smtClean="0"/>
              <a:t>3. Храна за особе на дијети за мршављење</a:t>
            </a:r>
          </a:p>
        </p:txBody>
      </p:sp>
      <p:sp>
        <p:nvSpPr>
          <p:cNvPr id="3" name="Content Placeholder 2"/>
          <p:cNvSpPr>
            <a:spLocks noGrp="1"/>
          </p:cNvSpPr>
          <p:nvPr>
            <p:ph idx="1"/>
          </p:nvPr>
        </p:nvSpPr>
        <p:spPr/>
        <p:txBody>
          <a:bodyPr>
            <a:normAutofit/>
          </a:bodyPr>
          <a:lstStyle/>
          <a:p>
            <a:pPr marL="0" indent="0">
              <a:lnSpc>
                <a:spcPct val="80000"/>
              </a:lnSpc>
              <a:buFont typeface="Arial" charset="0"/>
              <a:buNone/>
            </a:pPr>
            <a:endParaRPr lang="sr-Latn-CS" sz="2800" smtClean="0"/>
          </a:p>
          <a:p>
            <a:pPr marL="0" indent="0">
              <a:lnSpc>
                <a:spcPct val="80000"/>
              </a:lnSpc>
            </a:pPr>
            <a:r>
              <a:rPr lang="sr-Latn-CS" sz="2800" smtClean="0"/>
              <a:t>Посебно формулисане дијететски производи са смањеном енергетском вредношћу које, када се користе у складу са упутством произвођача, замењују комплетну дневну исхрану или део дневне исхране.</a:t>
            </a:r>
          </a:p>
          <a:p>
            <a:pPr marL="0" indent="0">
              <a:lnSpc>
                <a:spcPct val="80000"/>
              </a:lnSpc>
              <a:buFont typeface="Arial" charset="0"/>
              <a:buNone/>
            </a:pPr>
            <a:r>
              <a:rPr lang="sr-Latn-CS" sz="2800" smtClean="0"/>
              <a:t>1) производи који су намењени као </a:t>
            </a:r>
            <a:r>
              <a:rPr lang="sr-Latn-CS" sz="2800" b="1" smtClean="0"/>
              <a:t>замена за комплетну дневну исхрану;</a:t>
            </a:r>
          </a:p>
          <a:p>
            <a:pPr marL="0" indent="0">
              <a:lnSpc>
                <a:spcPct val="80000"/>
              </a:lnSpc>
              <a:buFont typeface="Arial" charset="0"/>
              <a:buNone/>
            </a:pPr>
            <a:r>
              <a:rPr lang="sr-Latn-CS" sz="2800" smtClean="0"/>
              <a:t>2) производи који су намењени као </a:t>
            </a:r>
            <a:r>
              <a:rPr lang="sr-Latn-CS" sz="2800" b="1" smtClean="0"/>
              <a:t>замена за један или више оброка</a:t>
            </a:r>
            <a:r>
              <a:rPr lang="sr-Latn-CS" sz="2800" smtClean="0"/>
              <a:t> у току дана.</a:t>
            </a:r>
          </a:p>
          <a:p>
            <a:pPr marL="0" indent="0">
              <a:lnSpc>
                <a:spcPct val="80000"/>
              </a:lnSpc>
            </a:pPr>
            <a:endParaRPr lang="sr-Latn-CS" sz="2800" smtClean="0"/>
          </a:p>
        </p:txBody>
      </p:sp>
    </p:spTree>
  </p:cSld>
  <p:clrMapOvr>
    <a:masterClrMapping/>
  </p:clrMapOvr>
  <p:transition advTm="2989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27088" y="908050"/>
            <a:ext cx="7796212" cy="574675"/>
          </a:xfrm>
        </p:spPr>
        <p:txBody>
          <a:bodyPr rtlCol="0">
            <a:normAutofit fontScale="90000"/>
          </a:bodyPr>
          <a:lstStyle/>
          <a:p>
            <a:pPr fontAlgn="auto">
              <a:spcAft>
                <a:spcPts val="0"/>
              </a:spcAft>
              <a:defRPr/>
            </a:pPr>
            <a:r>
              <a:rPr lang="sr-Cyrl-RS" sz="3600" dirty="0">
                <a:hlinkClick r:id="rId2"/>
              </a:rPr>
              <a:t/>
            </a:r>
            <a:br>
              <a:rPr lang="sr-Cyrl-RS" sz="3600" dirty="0">
                <a:hlinkClick r:id="rId2"/>
              </a:rPr>
            </a:br>
            <a:r>
              <a:rPr lang="sr-Cyrl-RS" sz="3600" dirty="0"/>
              <a:t>Правилник о здравственој исправности дијететских производа</a:t>
            </a:r>
            <a:r>
              <a:rPr lang="sr-Latn-RS" sz="3600" dirty="0"/>
              <a:t/>
            </a:r>
            <a:br>
              <a:rPr lang="sr-Latn-RS" sz="3600" dirty="0"/>
            </a:br>
            <a:r>
              <a:rPr lang="sr-Latn-RS" sz="2000" b="1" dirty="0"/>
              <a:t>(Сл. гласник РС бр. 45/10, 27/11, 50/12, 21/15, 75/15, 7/17)</a:t>
            </a:r>
            <a:r>
              <a:rPr lang="sr-Latn-RS" sz="4000" dirty="0"/>
              <a:t/>
            </a:r>
            <a:br>
              <a:rPr lang="sr-Latn-RS" sz="4000" dirty="0"/>
            </a:br>
            <a:r>
              <a:rPr lang="sr-Latn-RS" sz="3600" dirty="0"/>
              <a:t/>
            </a:r>
            <a:br>
              <a:rPr lang="sr-Latn-RS" sz="3600" dirty="0"/>
            </a:br>
            <a:endParaRPr lang="en-US" sz="4000" dirty="0" smtClean="0"/>
          </a:p>
        </p:txBody>
      </p:sp>
      <p:sp>
        <p:nvSpPr>
          <p:cNvPr id="32771" name="Rectangle 4"/>
          <p:cNvSpPr>
            <a:spLocks noGrp="1" noChangeArrowheads="1"/>
          </p:cNvSpPr>
          <p:nvPr>
            <p:ph type="body" idx="1"/>
          </p:nvPr>
        </p:nvSpPr>
        <p:spPr>
          <a:xfrm>
            <a:off x="611188" y="1916113"/>
            <a:ext cx="7843837" cy="4691062"/>
          </a:xfrm>
        </p:spPr>
        <p:txBody>
          <a:bodyPr>
            <a:normAutofit/>
          </a:bodyPr>
          <a:lstStyle/>
          <a:p>
            <a:pPr marL="0" indent="0">
              <a:lnSpc>
                <a:spcPct val="80000"/>
              </a:lnSpc>
            </a:pPr>
            <a:r>
              <a:rPr lang="ru-RU" sz="2800" smtClean="0"/>
              <a:t>Дијететски производи су намирнице које се због посебног састава или посебног начина производње јасно разликују од намирница уобичајеног састава</a:t>
            </a:r>
            <a:r>
              <a:rPr lang="en-US" sz="2800" smtClean="0"/>
              <a:t> </a:t>
            </a:r>
            <a:r>
              <a:rPr lang="sr-Latn-CS" sz="2800" smtClean="0"/>
              <a:t>и</a:t>
            </a:r>
            <a:r>
              <a:rPr lang="ru-RU" sz="2800" smtClean="0"/>
              <a:t> погодне су за посебно наведену нутритивну намену за коју се стављају у промет</a:t>
            </a:r>
            <a:r>
              <a:rPr lang="sr-Latn-CS" sz="2800" smtClean="0"/>
              <a:t>.</a:t>
            </a:r>
            <a:endParaRPr lang="en-US" sz="2800" smtClean="0">
              <a:cs typeface="Times New Roman" pitchFamily="18" charset="0"/>
            </a:endParaRPr>
          </a:p>
          <a:p>
            <a:pPr marL="0" indent="0">
              <a:lnSpc>
                <a:spcPct val="80000"/>
              </a:lnSpc>
              <a:buFont typeface="Arial" charset="0"/>
              <a:buNone/>
            </a:pPr>
            <a:endParaRPr lang="ru-RU" sz="2800" smtClean="0">
              <a:cs typeface="Times New Roman" pitchFamily="18" charset="0"/>
            </a:endParaRPr>
          </a:p>
        </p:txBody>
      </p:sp>
    </p:spTree>
  </p:cSld>
  <p:clrMapOvr>
    <a:masterClrMapping/>
  </p:clrMapOvr>
  <p:transition advTm="25357"/>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950" y="1268413"/>
            <a:ext cx="8928100" cy="5473700"/>
          </a:xfrm>
        </p:spPr>
        <p:txBody>
          <a:bodyPr>
            <a:normAutofit/>
          </a:bodyPr>
          <a:lstStyle/>
          <a:p>
            <a:pPr marL="0" indent="0">
              <a:lnSpc>
                <a:spcPct val="80000"/>
              </a:lnSpc>
              <a:buFont typeface="Arial" charset="0"/>
              <a:buNone/>
            </a:pPr>
            <a:endParaRPr lang="sr-Latn-CS" sz="2600" smtClean="0"/>
          </a:p>
          <a:p>
            <a:pPr marL="0" indent="0">
              <a:lnSpc>
                <a:spcPct val="80000"/>
              </a:lnSpc>
            </a:pPr>
            <a:r>
              <a:rPr lang="sr-Latn-CS" sz="2600" smtClean="0"/>
              <a:t>Посебно прерађени или формулисани дијететски производи намењени за:</a:t>
            </a:r>
          </a:p>
          <a:p>
            <a:pPr marL="0" indent="0">
              <a:lnSpc>
                <a:spcPct val="80000"/>
              </a:lnSpc>
            </a:pPr>
            <a:r>
              <a:rPr lang="sr-Latn-CS" sz="2600" smtClean="0"/>
              <a:t> </a:t>
            </a:r>
            <a:r>
              <a:rPr lang="sr-Latn-CS" sz="2600" b="1" smtClean="0"/>
              <a:t>потпуну </a:t>
            </a:r>
            <a:r>
              <a:rPr lang="sr-Latn-CS" sz="2600" smtClean="0"/>
              <a:t>или </a:t>
            </a:r>
            <a:r>
              <a:rPr lang="sr-Latn-CS" sz="2600" b="1" smtClean="0"/>
              <a:t>делимичну </a:t>
            </a:r>
            <a:r>
              <a:rPr lang="sr-Latn-CS" sz="2600" smtClean="0"/>
              <a:t>исхрану под медицинским надзором код пацијената </a:t>
            </a:r>
            <a:r>
              <a:rPr lang="sr-Latn-CS" sz="2600" b="1" smtClean="0"/>
              <a:t>са ограниченом, смањеном или поремећеном способношћу уноса, варења, апсорпције, метаболизма и излучивања намирница</a:t>
            </a:r>
            <a:r>
              <a:rPr lang="sr-Latn-CS" sz="2600" smtClean="0"/>
              <a:t> уобичајеног састава, односно појединих њихових састојака,</a:t>
            </a:r>
          </a:p>
          <a:p>
            <a:pPr marL="0" indent="0">
              <a:lnSpc>
                <a:spcPct val="80000"/>
              </a:lnSpc>
            </a:pPr>
            <a:r>
              <a:rPr lang="sr-Latn-CS" sz="2600" smtClean="0"/>
              <a:t>или са код пацијенета са другим медицински установљеним </a:t>
            </a:r>
            <a:r>
              <a:rPr lang="sr-Latn-CS" sz="2600" b="1" smtClean="0"/>
              <a:t>нутритивним захтевима који не могу да се задовоље модификацијом нормалне исхране</a:t>
            </a:r>
            <a:r>
              <a:rPr lang="sr-Latn-CS" sz="2600" smtClean="0"/>
              <a:t>, употребом других дијететских производа или њиховом комбинацијом.</a:t>
            </a:r>
          </a:p>
        </p:txBody>
      </p:sp>
      <p:sp>
        <p:nvSpPr>
          <p:cNvPr id="53253" name="Text Box 5"/>
          <p:cNvSpPr txBox="1">
            <a:spLocks noChangeArrowheads="1"/>
          </p:cNvSpPr>
          <p:nvPr/>
        </p:nvSpPr>
        <p:spPr bwMode="auto">
          <a:xfrm>
            <a:off x="250825" y="333375"/>
            <a:ext cx="8208963" cy="579438"/>
          </a:xfrm>
          <a:prstGeom prst="rect">
            <a:avLst/>
          </a:prstGeom>
          <a:noFill/>
          <a:ln w="9525">
            <a:noFill/>
            <a:miter lim="800000"/>
            <a:headEnd/>
            <a:tailEnd/>
          </a:ln>
          <a:effectLst/>
        </p:spPr>
        <p:txBody>
          <a:bodyPr>
            <a:spAutoFit/>
          </a:bodyPr>
          <a:lstStyle/>
          <a:p>
            <a:pPr algn="ctr">
              <a:spcBef>
                <a:spcPct val="50000"/>
              </a:spcBef>
            </a:pPr>
            <a:r>
              <a:rPr lang="sr-Latn-CS" sz="3200" b="1"/>
              <a:t>4. </a:t>
            </a:r>
            <a:r>
              <a:rPr lang="ru-RU" sz="3200" b="1"/>
              <a:t>Храна за посебне медицинске намене </a:t>
            </a:r>
            <a:endParaRPr lang="en-US" sz="3200" b="1"/>
          </a:p>
        </p:txBody>
      </p:sp>
    </p:spTree>
  </p:cSld>
  <p:clrMapOvr>
    <a:masterClrMapping/>
  </p:clrMapOvr>
  <p:transition advTm="4222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395288" y="260350"/>
            <a:ext cx="8229600" cy="1143000"/>
          </a:xfrm>
        </p:spPr>
        <p:txBody>
          <a:bodyPr/>
          <a:lstStyle/>
          <a:p>
            <a:pPr algn="l"/>
            <a:r>
              <a:rPr lang="sr-Latn-CS" sz="3200" smtClean="0"/>
              <a:t>Храна за посебне медицинске намене класификује се на:</a:t>
            </a:r>
            <a:br>
              <a:rPr lang="sr-Latn-CS" sz="3200" smtClean="0"/>
            </a:br>
            <a:endParaRPr lang="sr-Latn-CS" sz="3200" smtClean="0"/>
          </a:p>
        </p:txBody>
      </p:sp>
      <p:sp>
        <p:nvSpPr>
          <p:cNvPr id="3" name="Content Placeholder 2"/>
          <p:cNvSpPr>
            <a:spLocks noGrp="1"/>
          </p:cNvSpPr>
          <p:nvPr>
            <p:ph idx="1"/>
          </p:nvPr>
        </p:nvSpPr>
        <p:spPr/>
        <p:txBody>
          <a:bodyPr>
            <a:normAutofit lnSpcReduction="10000"/>
          </a:bodyPr>
          <a:lstStyle/>
          <a:p>
            <a:pPr marL="0" indent="0">
              <a:lnSpc>
                <a:spcPct val="80000"/>
              </a:lnSpc>
              <a:buFont typeface="Arial" charset="0"/>
              <a:buNone/>
            </a:pPr>
            <a:r>
              <a:rPr lang="sr-Latn-CS" sz="2400" smtClean="0"/>
              <a:t>1) </a:t>
            </a:r>
            <a:r>
              <a:rPr lang="sr-Latn-CS" sz="2400" b="1" smtClean="0"/>
              <a:t>Нутритивно потпуне</a:t>
            </a:r>
            <a:r>
              <a:rPr lang="sr-Latn-CS" sz="2400" smtClean="0"/>
              <a:t> намирнице </a:t>
            </a:r>
            <a:r>
              <a:rPr lang="sr-Latn-CS" sz="2400" b="1" smtClean="0"/>
              <a:t>са стандардним саставом нутријената</a:t>
            </a:r>
            <a:r>
              <a:rPr lang="sr-Latn-CS" sz="2400" smtClean="0"/>
              <a:t> које, када се користе у складу са упутствима произвођача, могу да представљају </a:t>
            </a:r>
            <a:r>
              <a:rPr lang="sr-Latn-CS" sz="2400" b="1" smtClean="0"/>
              <a:t>једини извор хране</a:t>
            </a:r>
            <a:r>
              <a:rPr lang="sr-Latn-CS" sz="2400" smtClean="0"/>
              <a:t> за особе којима су намењене;</a:t>
            </a:r>
          </a:p>
          <a:p>
            <a:pPr marL="0" indent="0">
              <a:lnSpc>
                <a:spcPct val="80000"/>
              </a:lnSpc>
              <a:buFont typeface="Arial" charset="0"/>
              <a:buNone/>
            </a:pPr>
            <a:endParaRPr lang="sr-Latn-CS" sz="2400" smtClean="0"/>
          </a:p>
          <a:p>
            <a:pPr marL="0" indent="0">
              <a:lnSpc>
                <a:spcPct val="80000"/>
              </a:lnSpc>
              <a:buFont typeface="Arial" charset="0"/>
              <a:buNone/>
            </a:pPr>
            <a:r>
              <a:rPr lang="sr-Latn-CS" sz="2400" smtClean="0"/>
              <a:t>2) </a:t>
            </a:r>
            <a:r>
              <a:rPr lang="sr-Latn-CS" sz="2400" b="1" smtClean="0"/>
              <a:t>Нутритивно потпуне</a:t>
            </a:r>
            <a:r>
              <a:rPr lang="sr-Latn-CS" sz="2400" smtClean="0"/>
              <a:t> намирнице </a:t>
            </a:r>
            <a:r>
              <a:rPr lang="sr-Latn-CS" sz="2400" b="1" smtClean="0"/>
              <a:t>са прилагођеним саставом и садржајем хранљивих састојака</a:t>
            </a:r>
            <a:r>
              <a:rPr lang="sr-Latn-CS" sz="2400" smtClean="0"/>
              <a:t> специфичним у односу на болест, поремећај или медицинско стање које, када се користе у складу са упутствима произвођача, могу да представљају </a:t>
            </a:r>
            <a:r>
              <a:rPr lang="sr-Latn-CS" sz="2400" b="1" smtClean="0"/>
              <a:t>једини извор хране</a:t>
            </a:r>
            <a:r>
              <a:rPr lang="sr-Latn-CS" sz="2400" smtClean="0"/>
              <a:t> за особе којима су намењене;</a:t>
            </a:r>
          </a:p>
          <a:p>
            <a:pPr marL="0" indent="0">
              <a:lnSpc>
                <a:spcPct val="80000"/>
              </a:lnSpc>
              <a:buFont typeface="Arial" charset="0"/>
              <a:buNone/>
            </a:pPr>
            <a:endParaRPr lang="sr-Latn-CS" sz="2400" smtClean="0"/>
          </a:p>
          <a:p>
            <a:pPr marL="0" indent="0">
              <a:lnSpc>
                <a:spcPct val="80000"/>
              </a:lnSpc>
              <a:buFont typeface="Arial" charset="0"/>
              <a:buNone/>
            </a:pPr>
            <a:r>
              <a:rPr lang="sr-Latn-CS" sz="2400" smtClean="0"/>
              <a:t>3) </a:t>
            </a:r>
            <a:r>
              <a:rPr lang="sr-Latn-CS" sz="2400" b="1" smtClean="0"/>
              <a:t>Нутритивно непотпуне</a:t>
            </a:r>
            <a:r>
              <a:rPr lang="sr-Latn-CS" sz="2400" smtClean="0"/>
              <a:t> намирнице </a:t>
            </a:r>
            <a:r>
              <a:rPr lang="sr-Latn-CS" sz="2400" b="1" smtClean="0"/>
              <a:t>са стандардним или прилагођеним саставом и садржајем хранљивих</a:t>
            </a:r>
            <a:r>
              <a:rPr lang="sr-Latn-CS" sz="2400" smtClean="0"/>
              <a:t> састојака у односу на болест, поремећај или медицинско стање, које </a:t>
            </a:r>
            <a:r>
              <a:rPr lang="sr-Latn-CS" sz="2400" b="1" smtClean="0"/>
              <a:t>нису погодне за употребу као једини извор хране.</a:t>
            </a:r>
          </a:p>
          <a:p>
            <a:pPr marL="0" indent="0">
              <a:lnSpc>
                <a:spcPct val="80000"/>
              </a:lnSpc>
            </a:pPr>
            <a:endParaRPr lang="sr-Latn-CS" sz="2500" b="1" smtClean="0"/>
          </a:p>
        </p:txBody>
      </p:sp>
    </p:spTree>
  </p:cSld>
  <p:clrMapOvr>
    <a:masterClrMapping/>
  </p:clrMapOvr>
  <p:transition advTm="52948"/>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CS" sz="3200" b="1" smtClean="0"/>
              <a:t>5. Храна за особе интолерантне на глутен</a:t>
            </a:r>
          </a:p>
        </p:txBody>
      </p:sp>
      <p:sp>
        <p:nvSpPr>
          <p:cNvPr id="3" name="Content Placeholder 2"/>
          <p:cNvSpPr>
            <a:spLocks noGrp="1"/>
          </p:cNvSpPr>
          <p:nvPr>
            <p:ph idx="1"/>
          </p:nvPr>
        </p:nvSpPr>
        <p:spPr/>
        <p:txBody>
          <a:bodyPr>
            <a:normAutofit/>
          </a:bodyPr>
          <a:lstStyle/>
          <a:p>
            <a:pPr>
              <a:lnSpc>
                <a:spcPct val="90000"/>
              </a:lnSpc>
            </a:pPr>
            <a:r>
              <a:rPr lang="sr-Latn-CS" sz="3000" smtClean="0"/>
              <a:t>Дијететски производи који су посебно формулисани, припремљени и/или прерађени да задовоље специфичне дијететске потребе особа интолерантних на глутен.</a:t>
            </a:r>
          </a:p>
          <a:p>
            <a:pPr>
              <a:lnSpc>
                <a:spcPct val="90000"/>
              </a:lnSpc>
            </a:pPr>
            <a:endParaRPr lang="sr-Latn-CS" sz="3000" smtClean="0"/>
          </a:p>
        </p:txBody>
      </p:sp>
    </p:spTree>
  </p:cSld>
  <p:clrMapOvr>
    <a:masterClrMapping/>
  </p:clrMapOvr>
  <p:transition advTm="179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57200" y="-242888"/>
            <a:ext cx="8229600" cy="1143001"/>
          </a:xfrm>
        </p:spPr>
        <p:txBody>
          <a:bodyPr/>
          <a:lstStyle/>
          <a:p>
            <a:r>
              <a:rPr lang="sr-Latn-CS" sz="3200" smtClean="0"/>
              <a:t>ГЛУТЕН</a:t>
            </a:r>
          </a:p>
        </p:txBody>
      </p:sp>
      <p:sp>
        <p:nvSpPr>
          <p:cNvPr id="3" name="Content Placeholder 2"/>
          <p:cNvSpPr>
            <a:spLocks noGrp="1"/>
          </p:cNvSpPr>
          <p:nvPr>
            <p:ph idx="1"/>
          </p:nvPr>
        </p:nvSpPr>
        <p:spPr/>
        <p:txBody>
          <a:bodyPr>
            <a:normAutofit fontScale="92500"/>
          </a:bodyPr>
          <a:lstStyle/>
          <a:p>
            <a:pPr>
              <a:lnSpc>
                <a:spcPct val="80000"/>
              </a:lnSpc>
            </a:pPr>
            <a:r>
              <a:rPr lang="sr-Latn-CS" sz="2400" smtClean="0"/>
              <a:t>Храна за особе интолерантне на глутен која се састоји или садржи један или више састојака добијених </a:t>
            </a:r>
            <a:r>
              <a:rPr lang="sr-Latn-CS" sz="2400" b="1" smtClean="0"/>
              <a:t>из пшенице, ражи, јечма, овса</a:t>
            </a:r>
            <a:r>
              <a:rPr lang="sr-Latn-CS" sz="2400" smtClean="0"/>
              <a:t> или варијетета добијених њиховим укрштањем који су посебно прерађени да се смањи садржај глутена </a:t>
            </a:r>
            <a:r>
              <a:rPr lang="sr-Latn-CS" sz="2400" b="1" smtClean="0"/>
              <a:t>не сме да има садржај глутена већи од 100 мг/кг</a:t>
            </a:r>
            <a:r>
              <a:rPr lang="sr-Latn-CS" sz="2400" smtClean="0"/>
              <a:t> у намирници у облику у ком се продаје крајњем потрошачу.</a:t>
            </a:r>
          </a:p>
          <a:p>
            <a:pPr>
              <a:lnSpc>
                <a:spcPct val="80000"/>
              </a:lnSpc>
            </a:pPr>
            <a:r>
              <a:rPr lang="sr-Latn-CS" sz="2400" smtClean="0"/>
              <a:t>Уколико се </a:t>
            </a:r>
            <a:r>
              <a:rPr lang="sr-Latn-CS" sz="2400" b="1" smtClean="0"/>
              <a:t>овас</a:t>
            </a:r>
            <a:r>
              <a:rPr lang="sr-Latn-CS" sz="2400" smtClean="0"/>
              <a:t> користи у намирницама за особе интолерантне на глутен, он мора бити посебно произведен, припремљен или прерађен да се избегне контаминација са пшеницом, ражи, јечмом или варијететима добијеним њиховим укрштањем, а садржај глутена у таквом </a:t>
            </a:r>
            <a:r>
              <a:rPr lang="sr-Latn-CS" sz="2400" b="1" smtClean="0"/>
              <a:t>овсу не сме бити већи од 20 мг/кг.</a:t>
            </a:r>
          </a:p>
          <a:p>
            <a:pPr>
              <a:lnSpc>
                <a:spcPct val="80000"/>
              </a:lnSpc>
            </a:pPr>
            <a:r>
              <a:rPr lang="sr-Latn-CS" sz="2400" smtClean="0"/>
              <a:t>Термин „</a:t>
            </a:r>
            <a:r>
              <a:rPr lang="sr-Latn-CS" sz="2400" b="1" smtClean="0"/>
              <a:t>без глутена</a:t>
            </a:r>
            <a:r>
              <a:rPr lang="sr-Latn-CS" sz="2400" smtClean="0"/>
              <a:t>“ може се користити у декларисању, рекламирању и презентацији само ако садржај глутена није већи од </a:t>
            </a:r>
            <a:r>
              <a:rPr lang="sr-Latn-CS" sz="2400" b="1" smtClean="0"/>
              <a:t>20 мг/кг</a:t>
            </a:r>
            <a:r>
              <a:rPr lang="sr-Latn-CS" sz="2400" smtClean="0"/>
              <a:t> у намирници у облику у ком се продаје крајњем потрошачу.</a:t>
            </a:r>
          </a:p>
          <a:p>
            <a:pPr>
              <a:lnSpc>
                <a:spcPct val="80000"/>
              </a:lnSpc>
            </a:pPr>
            <a:endParaRPr lang="sr-Latn-CS" sz="2400" smtClean="0"/>
          </a:p>
        </p:txBody>
      </p:sp>
    </p:spTree>
  </p:cSld>
  <p:clrMapOvr>
    <a:masterClrMapping/>
  </p:clrMapOvr>
  <p:transition advTm="63472"/>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5" y="838200"/>
            <a:ext cx="8713788" cy="5975350"/>
          </a:xfrm>
        </p:spPr>
        <p:txBody>
          <a:bodyPr>
            <a:normAutofit/>
          </a:bodyPr>
          <a:lstStyle/>
          <a:p>
            <a:pPr marL="0" indent="0">
              <a:lnSpc>
                <a:spcPct val="90000"/>
              </a:lnSpc>
              <a:buFont typeface="Arial" charset="0"/>
              <a:buNone/>
            </a:pPr>
            <a:r>
              <a:rPr lang="sr-Latn-CS" sz="2700" smtClean="0"/>
              <a:t>Квантитативно одређивање глутена у намирницама и састојцима мора да буде засновано на имунолошкој методи као што је </a:t>
            </a:r>
            <a:r>
              <a:rPr lang="en-US" sz="2700" i="1" smtClean="0"/>
              <a:t>ELISA</a:t>
            </a:r>
            <a:r>
              <a:rPr lang="sr-Latn-CS" sz="2700" smtClean="0"/>
              <a:t> </a:t>
            </a:r>
            <a:r>
              <a:rPr lang="en-US" sz="2700" smtClean="0"/>
              <a:t>R</a:t>
            </a:r>
            <a:r>
              <a:rPr lang="sr-Latn-CS" sz="2700" smtClean="0"/>
              <a:t>5 </a:t>
            </a:r>
            <a:r>
              <a:rPr lang="en-US" sz="2700" i="1" smtClean="0"/>
              <a:t>Mendez</a:t>
            </a:r>
            <a:r>
              <a:rPr lang="sr-Latn-CS" sz="2700" i="1" smtClean="0"/>
              <a:t> </a:t>
            </a:r>
            <a:r>
              <a:rPr lang="sr-Latn-CS" sz="2700" smtClean="0"/>
              <a:t>метода</a:t>
            </a:r>
            <a:endParaRPr lang="en-US" sz="2700" smtClean="0"/>
          </a:p>
          <a:p>
            <a:pPr marL="0" indent="0">
              <a:lnSpc>
                <a:spcPct val="90000"/>
              </a:lnSpc>
            </a:pPr>
            <a:r>
              <a:rPr lang="sr-Latn-CS" sz="2700" smtClean="0"/>
              <a:t>Лимит детекције не сме бити виши од </a:t>
            </a:r>
            <a:r>
              <a:rPr lang="sr-Latn-CS" sz="2700" b="1" smtClean="0"/>
              <a:t>10 </a:t>
            </a:r>
            <a:r>
              <a:rPr lang="en-US" sz="2700" b="1" smtClean="0"/>
              <a:t>mg</a:t>
            </a:r>
            <a:r>
              <a:rPr lang="sr-Latn-CS" sz="2700" smtClean="0"/>
              <a:t> глутена /</a:t>
            </a:r>
            <a:r>
              <a:rPr lang="en-US" sz="2700" smtClean="0"/>
              <a:t>kg</a:t>
            </a:r>
            <a:r>
              <a:rPr lang="sr-Latn-CS" sz="2700" smtClean="0"/>
              <a:t>.</a:t>
            </a:r>
          </a:p>
          <a:p>
            <a:pPr marL="0" indent="0">
              <a:lnSpc>
                <a:spcPct val="90000"/>
              </a:lnSpc>
            </a:pPr>
            <a:r>
              <a:rPr lang="sr-Latn-CS" sz="2700" smtClean="0"/>
              <a:t>Квалитативна анализа која указује на присуство глутена или лимит тестови за глутен морају бити базирани на релевантним методама (нпр. </a:t>
            </a:r>
            <a:r>
              <a:rPr lang="en-US" sz="2700" i="1" smtClean="0"/>
              <a:t>ELISA</a:t>
            </a:r>
            <a:r>
              <a:rPr lang="sr-Latn-CS" sz="2700" smtClean="0"/>
              <a:t>, имуноблотинг, </a:t>
            </a:r>
            <a:r>
              <a:rPr lang="en-US" sz="2700" smtClean="0"/>
              <a:t>DNK</a:t>
            </a:r>
            <a:r>
              <a:rPr lang="sr-Latn-CS" sz="2700" smtClean="0"/>
              <a:t> методе).</a:t>
            </a:r>
          </a:p>
          <a:p>
            <a:pPr marL="0" indent="0">
              <a:lnSpc>
                <a:spcPct val="90000"/>
              </a:lnSpc>
            </a:pPr>
            <a:endParaRPr lang="sr-Latn-CS" sz="2700" smtClean="0"/>
          </a:p>
        </p:txBody>
      </p:sp>
    </p:spTree>
  </p:cSld>
  <p:clrMapOvr>
    <a:masterClrMapping/>
  </p:clrMapOvr>
  <p:transition advTm="17321"/>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68313" y="260350"/>
            <a:ext cx="8229600" cy="1143000"/>
          </a:xfrm>
        </p:spPr>
        <p:txBody>
          <a:bodyPr/>
          <a:lstStyle/>
          <a:p>
            <a:r>
              <a:rPr lang="sr-Latn-CS" sz="3200" b="1" smtClean="0"/>
              <a:t>6. Замене за кухињску со</a:t>
            </a:r>
          </a:p>
        </p:txBody>
      </p:sp>
      <p:sp>
        <p:nvSpPr>
          <p:cNvPr id="3" name="Content Placeholder 2"/>
          <p:cNvSpPr>
            <a:spLocks noGrp="1"/>
          </p:cNvSpPr>
          <p:nvPr>
            <p:ph idx="1"/>
          </p:nvPr>
        </p:nvSpPr>
        <p:spPr>
          <a:xfrm>
            <a:off x="179388" y="1268413"/>
            <a:ext cx="8785225" cy="5329237"/>
          </a:xfrm>
        </p:spPr>
        <p:txBody>
          <a:bodyPr>
            <a:normAutofit/>
          </a:bodyPr>
          <a:lstStyle/>
          <a:p>
            <a:pPr marL="0" indent="0">
              <a:lnSpc>
                <a:spcPct val="80000"/>
              </a:lnSpc>
            </a:pPr>
            <a:r>
              <a:rPr lang="sr-Latn-CS" sz="2400" smtClean="0"/>
              <a:t>Заменама за со за људску исхрану могу се додавати:</a:t>
            </a:r>
          </a:p>
          <a:p>
            <a:pPr lvl="1">
              <a:lnSpc>
                <a:spcPct val="80000"/>
              </a:lnSpc>
            </a:pPr>
            <a:r>
              <a:rPr lang="sr-Latn-CS" sz="2400" smtClean="0"/>
              <a:t>1) одговарајуће намирнице или састојци намирница (нпр. шећер, брашно) за потребе дисперговања;</a:t>
            </a:r>
          </a:p>
          <a:p>
            <a:pPr lvl="1">
              <a:lnSpc>
                <a:spcPct val="80000"/>
              </a:lnSpc>
            </a:pPr>
            <a:r>
              <a:rPr lang="sr-Latn-CS" sz="2400" smtClean="0"/>
              <a:t>2) адитиви у складу са прописом којим се регулишу услови употребе адитива у намирницама.</a:t>
            </a:r>
          </a:p>
          <a:p>
            <a:pPr marL="0" indent="0">
              <a:lnSpc>
                <a:spcPct val="80000"/>
              </a:lnSpc>
            </a:pPr>
            <a:r>
              <a:rPr lang="sr-Latn-CS" sz="2400" smtClean="0"/>
              <a:t>Количина </a:t>
            </a:r>
            <a:r>
              <a:rPr lang="sr-Latn-CS" sz="2400" b="1" smtClean="0"/>
              <a:t>натријума</a:t>
            </a:r>
            <a:r>
              <a:rPr lang="sr-Latn-CS" sz="2400" smtClean="0"/>
              <a:t> у заменама за со за људску исхрану не сме бити већа од </a:t>
            </a:r>
            <a:r>
              <a:rPr lang="sr-Latn-CS" sz="2400" b="1" smtClean="0"/>
              <a:t>120 </a:t>
            </a:r>
            <a:r>
              <a:rPr lang="en-US" sz="2400" b="1" smtClean="0"/>
              <a:t>mg </a:t>
            </a:r>
            <a:r>
              <a:rPr lang="sr-Latn-CS" sz="2400" b="1" smtClean="0"/>
              <a:t>у 100 </a:t>
            </a:r>
            <a:r>
              <a:rPr lang="en-US" sz="2400" b="1" smtClean="0"/>
              <a:t>g</a:t>
            </a:r>
            <a:r>
              <a:rPr lang="en-US" sz="2400" smtClean="0"/>
              <a:t> </a:t>
            </a:r>
            <a:r>
              <a:rPr lang="sr-Latn-CS" sz="2400" smtClean="0"/>
              <a:t>замене за со за људску исхрану.</a:t>
            </a:r>
          </a:p>
          <a:p>
            <a:pPr marL="0" indent="0">
              <a:lnSpc>
                <a:spcPct val="80000"/>
              </a:lnSpc>
            </a:pPr>
            <a:r>
              <a:rPr lang="en-US" sz="2400" smtClean="0"/>
              <a:t>M</a:t>
            </a:r>
            <a:r>
              <a:rPr lang="sr-Latn-CS" sz="2400" smtClean="0"/>
              <a:t>ора се додавати </a:t>
            </a:r>
            <a:r>
              <a:rPr lang="sr-Latn-CS" sz="2400" b="1" smtClean="0"/>
              <a:t>јод у облику калијум-јодата или калијум-јодида</a:t>
            </a:r>
            <a:r>
              <a:rPr lang="sr-Latn-CS" sz="2400" smtClean="0"/>
              <a:t> у количини прописаној за кухињску со.</a:t>
            </a:r>
          </a:p>
          <a:p>
            <a:pPr marL="0" indent="0">
              <a:lnSpc>
                <a:spcPct val="80000"/>
              </a:lnSpc>
            </a:pPr>
            <a:r>
              <a:rPr lang="sr-Latn-CS" sz="2400" smtClean="0"/>
              <a:t>Декларација замене за со за људску исхрану која садржи калијум треба да садржи препоручен начин употребе.</a:t>
            </a:r>
          </a:p>
          <a:p>
            <a:pPr marL="0" indent="0">
              <a:lnSpc>
                <a:spcPct val="80000"/>
              </a:lnSpc>
            </a:pPr>
            <a:endParaRPr lang="sr-Latn-CS" sz="2400" smtClean="0"/>
          </a:p>
        </p:txBody>
      </p:sp>
    </p:spTree>
  </p:cSld>
  <p:clrMapOvr>
    <a:masterClrMapping/>
  </p:clrMapOvr>
  <p:transition advTm="45552"/>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395413"/>
            <a:ext cx="9144000" cy="6858000"/>
          </a:xfrm>
        </p:spPr>
        <p:txBody>
          <a:bodyPr>
            <a:normAutofit/>
          </a:bodyPr>
          <a:lstStyle/>
          <a:p>
            <a:pPr>
              <a:buFont typeface="Arial" charset="0"/>
              <a:buNone/>
            </a:pPr>
            <a:r>
              <a:rPr lang="ru-RU" sz="2400" smtClean="0"/>
              <a:t>Намирнице које допуњују нормалну исхрану и</a:t>
            </a:r>
            <a:r>
              <a:rPr lang="hr-BA" sz="2400" smtClean="0"/>
              <a:t>:</a:t>
            </a:r>
            <a:endParaRPr lang="ru-RU" sz="2400" smtClean="0"/>
          </a:p>
          <a:p>
            <a:r>
              <a:rPr lang="ru-RU" sz="2400" smtClean="0"/>
              <a:t>представљају концентроване изворе витамина</a:t>
            </a:r>
            <a:r>
              <a:rPr lang="hr-BA" sz="2400" smtClean="0"/>
              <a:t>, </a:t>
            </a:r>
            <a:r>
              <a:rPr lang="ru-RU" sz="2400" smtClean="0"/>
              <a:t>минерала</a:t>
            </a:r>
            <a:r>
              <a:rPr lang="hr-BA" sz="2400" smtClean="0"/>
              <a:t>, </a:t>
            </a:r>
            <a:r>
              <a:rPr lang="ru-RU" sz="2400" smtClean="0"/>
              <a:t>аминокиселина или других супстанци са хранљивим или физиолошким ефектом</a:t>
            </a:r>
            <a:r>
              <a:rPr lang="hr-BA" sz="2400" smtClean="0"/>
              <a:t>, </a:t>
            </a:r>
            <a:r>
              <a:rPr lang="ru-RU" sz="2400" smtClean="0"/>
              <a:t>појединачно или у комбинацији</a:t>
            </a:r>
          </a:p>
          <a:p>
            <a:r>
              <a:rPr lang="ru-RU" sz="2400" smtClean="0"/>
              <a:t>у промету се налазе у дозираним облицима дизајнираним да се узимају у одмереним појединачним количинама</a:t>
            </a:r>
            <a:r>
              <a:rPr lang="hr-BA" sz="2400" smtClean="0"/>
              <a:t> (</a:t>
            </a:r>
            <a:r>
              <a:rPr lang="ru-RU" sz="2400" smtClean="0"/>
              <a:t>капсуле</a:t>
            </a:r>
            <a:r>
              <a:rPr lang="hr-BA" sz="2400" smtClean="0"/>
              <a:t>, </a:t>
            </a:r>
            <a:r>
              <a:rPr lang="ru-RU" sz="2400" smtClean="0"/>
              <a:t>пастиле</a:t>
            </a:r>
            <a:r>
              <a:rPr lang="hr-BA" sz="2400" smtClean="0"/>
              <a:t>, </a:t>
            </a:r>
            <a:r>
              <a:rPr lang="ru-RU" sz="2400" smtClean="0"/>
              <a:t>таблете</a:t>
            </a:r>
            <a:r>
              <a:rPr lang="hr-BA" sz="2400" smtClean="0"/>
              <a:t>, </a:t>
            </a:r>
            <a:r>
              <a:rPr lang="ru-RU" sz="2400" smtClean="0"/>
              <a:t>пилуле</a:t>
            </a:r>
            <a:r>
              <a:rPr lang="hr-BA" sz="2400" smtClean="0"/>
              <a:t>, </a:t>
            </a:r>
            <a:r>
              <a:rPr lang="ru-RU" sz="2400" smtClean="0"/>
              <a:t>кесице прашка</a:t>
            </a:r>
            <a:r>
              <a:rPr lang="hr-BA" sz="2400" smtClean="0"/>
              <a:t>, </a:t>
            </a:r>
            <a:r>
              <a:rPr lang="ru-RU" sz="2400" smtClean="0"/>
              <a:t>ампуле течности</a:t>
            </a:r>
            <a:r>
              <a:rPr lang="hr-BA" sz="2400" smtClean="0"/>
              <a:t>, </a:t>
            </a:r>
            <a:r>
              <a:rPr lang="ru-RU" sz="2400" smtClean="0"/>
              <a:t>бочице за дозирање у капима и сл</a:t>
            </a:r>
            <a:r>
              <a:rPr lang="hr-BA" sz="2400" smtClean="0"/>
              <a:t>)</a:t>
            </a:r>
            <a:endParaRPr lang="ru-RU" sz="2400" smtClean="0"/>
          </a:p>
          <a:p>
            <a:r>
              <a:rPr lang="ru-RU" sz="2400" smtClean="0"/>
              <a:t>дозе могу значајно да премаше количине заступљене у уобичајеним намирницама у свакодневној исхрани</a:t>
            </a:r>
            <a:r>
              <a:rPr lang="hr-BA" sz="2400" smtClean="0"/>
              <a:t>.</a:t>
            </a:r>
            <a:endParaRPr lang="en-US" sz="2400" smtClean="0"/>
          </a:p>
        </p:txBody>
      </p:sp>
      <p:sp>
        <p:nvSpPr>
          <p:cNvPr id="126979" name="Title 1"/>
          <p:cNvSpPr>
            <a:spLocks/>
          </p:cNvSpPr>
          <p:nvPr/>
        </p:nvSpPr>
        <p:spPr bwMode="auto">
          <a:xfrm>
            <a:off x="457200" y="274638"/>
            <a:ext cx="8229600" cy="1143000"/>
          </a:xfrm>
          <a:prstGeom prst="rect">
            <a:avLst/>
          </a:prstGeom>
          <a:noFill/>
          <a:ln w="9525">
            <a:noFill/>
            <a:miter lim="800000"/>
            <a:headEnd/>
            <a:tailEnd/>
          </a:ln>
        </p:spPr>
        <p:txBody>
          <a:bodyPr anchor="ctr"/>
          <a:lstStyle/>
          <a:p>
            <a:pPr algn="ctr" eaLnBrk="1" hangingPunct="1"/>
            <a:r>
              <a:rPr lang="sr-Latn-CS" sz="3200" b="1"/>
              <a:t>7. Додаци исхрани (дијететски суплементи)</a:t>
            </a:r>
          </a:p>
        </p:txBody>
      </p:sp>
    </p:spTree>
  </p:cSld>
  <p:clrMapOvr>
    <a:masterClrMapping/>
  </p:clrMapOvr>
  <p:transition advTm="34327"/>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858000"/>
          </a:xfrm>
        </p:spPr>
        <p:txBody>
          <a:bodyPr>
            <a:normAutofit/>
          </a:bodyPr>
          <a:lstStyle/>
          <a:p>
            <a:pPr>
              <a:lnSpc>
                <a:spcPct val="90000"/>
              </a:lnSpc>
              <a:buFont typeface="Arial" charset="0"/>
              <a:buNone/>
            </a:pPr>
            <a:endParaRPr lang="hr-BA" sz="2400" smtClean="0"/>
          </a:p>
          <a:p>
            <a:pPr>
              <a:lnSpc>
                <a:spcPct val="90000"/>
              </a:lnSpc>
            </a:pPr>
            <a:r>
              <a:rPr lang="hr-BA" sz="2400" smtClean="0"/>
              <a:t>Дијететски суплементи су понекад веома слични</a:t>
            </a:r>
            <a:r>
              <a:rPr lang="sr-Latn-CS" sz="2400" smtClean="0"/>
              <a:t> лековима</a:t>
            </a:r>
            <a:r>
              <a:rPr lang="hr-BA" sz="2400" smtClean="0"/>
              <a:t>, не само по спољашњем изгледу, већ и по саставу јер често у себи садрже исте супстанце (нпр. витамине, глукозамин сулфат, хондроитин сулфат, итд..) Разлика је обично (али не увек) у примењеним дозама и начину употребе или намени.</a:t>
            </a:r>
            <a:endParaRPr lang="sr-Latn-CS" sz="2400" smtClean="0"/>
          </a:p>
          <a:p>
            <a:pPr>
              <a:lnSpc>
                <a:spcPct val="80000"/>
              </a:lnSpc>
            </a:pPr>
            <a:r>
              <a:rPr lang="ru-RU" sz="2400" smtClean="0"/>
              <a:t>За разлику од лекова, дијететски суплементи не могу се користити у сврхе лечења већ могу бити помоћ код одређених тегоба. </a:t>
            </a:r>
            <a:endParaRPr lang="sr-Latn-CS" sz="2400" smtClean="0"/>
          </a:p>
          <a:p>
            <a:pPr>
              <a:lnSpc>
                <a:spcPct val="80000"/>
              </a:lnSpc>
            </a:pPr>
            <a:r>
              <a:rPr lang="sr-Latn-CS" sz="2400" smtClean="0"/>
              <a:t>Максимално дозвољене количине витамина и минерала у додацима исхрани за одрасле у количини производа која се препоручује за дневни унос дате су у Правилнику.</a:t>
            </a:r>
          </a:p>
          <a:p>
            <a:pPr>
              <a:lnSpc>
                <a:spcPct val="80000"/>
              </a:lnSpc>
            </a:pPr>
            <a:r>
              <a:rPr lang="ru-RU" sz="2400" smtClean="0"/>
              <a:t>Процес регистрације биљних дијететских производа се у великој мери ослања на податке из важећих биљних монографија. </a:t>
            </a:r>
            <a:endParaRPr lang="sr-Latn-CS" sz="2400" smtClean="0"/>
          </a:p>
          <a:p>
            <a:pPr>
              <a:lnSpc>
                <a:spcPct val="80000"/>
              </a:lnSpc>
            </a:pPr>
            <a:endParaRPr lang="ru-RU" sz="2400" smtClean="0"/>
          </a:p>
        </p:txBody>
      </p:sp>
    </p:spTree>
  </p:cSld>
  <p:clrMapOvr>
    <a:masterClrMapping/>
  </p:clrMapOvr>
  <p:transition advTm="47269"/>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r-Latn-CS" sz="3200" smtClean="0"/>
              <a:t>Декларација додатака исхрани мора да садржи следеће податке:</a:t>
            </a:r>
          </a:p>
        </p:txBody>
      </p:sp>
      <p:sp>
        <p:nvSpPr>
          <p:cNvPr id="3" name="Content Placeholder 2"/>
          <p:cNvSpPr>
            <a:spLocks noGrp="1"/>
          </p:cNvSpPr>
          <p:nvPr>
            <p:ph idx="1"/>
          </p:nvPr>
        </p:nvSpPr>
        <p:spPr/>
        <p:txBody>
          <a:bodyPr rtlCol="0">
            <a:normAutofit fontScale="70000" lnSpcReduction="20000"/>
          </a:bodyPr>
          <a:lstStyle/>
          <a:p>
            <a:pPr marL="0" indent="0" fontAlgn="auto">
              <a:spcAft>
                <a:spcPts val="0"/>
              </a:spcAft>
              <a:buFont typeface="Arial" pitchFamily="34" charset="0"/>
              <a:buNone/>
              <a:defRPr/>
            </a:pPr>
            <a:r>
              <a:rPr lang="sr-Latn-RS" dirty="0" smtClean="0"/>
              <a:t>1</a:t>
            </a:r>
            <a:r>
              <a:rPr lang="sr-Latn-RS" dirty="0"/>
              <a:t>) називе категорија хранљивих састојака или супстанци које карактеришу производ или опис природе ових хранљивих састојака или супстанци;</a:t>
            </a:r>
          </a:p>
          <a:p>
            <a:pPr marL="0" indent="0" fontAlgn="auto">
              <a:spcAft>
                <a:spcPts val="0"/>
              </a:spcAft>
              <a:buFont typeface="Arial" pitchFamily="34" charset="0"/>
              <a:buNone/>
              <a:defRPr/>
            </a:pPr>
            <a:r>
              <a:rPr lang="sr-Latn-RS" dirty="0"/>
              <a:t>2) количину производа која се препоручује за дневни унос;</a:t>
            </a:r>
          </a:p>
          <a:p>
            <a:pPr marL="0" indent="0" fontAlgn="auto">
              <a:spcAft>
                <a:spcPts val="0"/>
              </a:spcAft>
              <a:buFont typeface="Arial" pitchFamily="34" charset="0"/>
              <a:buNone/>
              <a:defRPr/>
            </a:pPr>
            <a:r>
              <a:rPr lang="sr-Latn-RS" dirty="0"/>
              <a:t>3) упозорење да се не сме прекорачити препоручена дневна доза;</a:t>
            </a:r>
          </a:p>
          <a:p>
            <a:pPr marL="0" indent="0" fontAlgn="auto">
              <a:spcAft>
                <a:spcPts val="0"/>
              </a:spcAft>
              <a:buFont typeface="Arial" pitchFamily="34" charset="0"/>
              <a:buNone/>
              <a:defRPr/>
            </a:pPr>
            <a:r>
              <a:rPr lang="sr-Latn-RS" dirty="0"/>
              <a:t>4) напомена да се додаци исхрани не могу користити као замена за разноврсну исхрану;</a:t>
            </a:r>
          </a:p>
          <a:p>
            <a:pPr marL="0" indent="0" fontAlgn="auto">
              <a:spcAft>
                <a:spcPts val="0"/>
              </a:spcAft>
              <a:buFont typeface="Arial" pitchFamily="34" charset="0"/>
              <a:buNone/>
              <a:defRPr/>
            </a:pPr>
            <a:r>
              <a:rPr lang="sr-Latn-RS" dirty="0"/>
              <a:t>5) напомену да ове производе треба држати ван домашаја деце;</a:t>
            </a:r>
          </a:p>
          <a:p>
            <a:pPr marL="0" indent="0" fontAlgn="auto">
              <a:spcAft>
                <a:spcPts val="0"/>
              </a:spcAft>
              <a:buFont typeface="Arial" pitchFamily="34" charset="0"/>
              <a:buNone/>
              <a:defRPr/>
            </a:pPr>
            <a:r>
              <a:rPr lang="sr-Latn-RS" dirty="0"/>
              <a:t>6) упутство о намени и начину примене додатка исхрани; ограничења у примени и посебна упозорења за потенцијално ризичне категорије: деца, труднице, дојиље, лица која болују од хроничних болести и др.</a:t>
            </a:r>
          </a:p>
          <a:p>
            <a:pPr fontAlgn="auto">
              <a:spcAft>
                <a:spcPts val="0"/>
              </a:spcAft>
              <a:buFont typeface="Arial" pitchFamily="34" charset="0"/>
              <a:buChar char="•"/>
              <a:defRPr/>
            </a:pPr>
            <a:endParaRPr lang="sr-Latn-RS" dirty="0"/>
          </a:p>
        </p:txBody>
      </p:sp>
    </p:spTree>
  </p:cSld>
  <p:clrMapOvr>
    <a:masterClrMapping/>
  </p:clrMapOvr>
  <p:transition advTm="4414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idx="4294967295"/>
          </p:nvPr>
        </p:nvSpPr>
        <p:spPr/>
        <p:txBody>
          <a:bodyPr/>
          <a:lstStyle/>
          <a:p>
            <a:r>
              <a:rPr lang="sr-Latn-CS" sz="3200" smtClean="0"/>
              <a:t>Фитопрепарати-подела</a:t>
            </a:r>
          </a:p>
        </p:txBody>
      </p:sp>
      <p:sp>
        <p:nvSpPr>
          <p:cNvPr id="144387" name="Content Placeholder 2"/>
          <p:cNvSpPr>
            <a:spLocks noGrp="1"/>
          </p:cNvSpPr>
          <p:nvPr>
            <p:ph idx="4294967295"/>
          </p:nvPr>
        </p:nvSpPr>
        <p:spPr/>
        <p:txBody>
          <a:bodyPr/>
          <a:lstStyle/>
          <a:p>
            <a:pPr marL="514350" indent="-514350">
              <a:buFont typeface="Arial" charset="0"/>
              <a:buNone/>
            </a:pPr>
            <a:r>
              <a:rPr lang="sr-Latn-CS" sz="2800" smtClean="0"/>
              <a:t>Фитопрепарати - препарати који садрже</a:t>
            </a:r>
          </a:p>
          <a:p>
            <a:pPr marL="514350" indent="-514350">
              <a:buFont typeface="Arial" charset="0"/>
              <a:buNone/>
            </a:pPr>
            <a:r>
              <a:rPr lang="sr-Latn-CS" sz="2800" smtClean="0"/>
              <a:t>биљни материјал као фармаколошки активну</a:t>
            </a:r>
          </a:p>
          <a:p>
            <a:pPr marL="514350" indent="-514350">
              <a:buFont typeface="Arial" charset="0"/>
              <a:buNone/>
            </a:pPr>
            <a:r>
              <a:rPr lang="sr-Latn-CS" sz="2800" smtClean="0"/>
              <a:t>супстанцу</a:t>
            </a:r>
          </a:p>
          <a:p>
            <a:pPr marL="514350" indent="-514350"/>
            <a:r>
              <a:rPr lang="sr-Latn-CS" sz="2800" smtClean="0"/>
              <a:t>Дроге (монокомпонентне, чајеви, чајне мешавине, спрашене и прашкасте дроге</a:t>
            </a:r>
          </a:p>
          <a:p>
            <a:pPr marL="514350" indent="-514350"/>
            <a:r>
              <a:rPr lang="sr-Latn-CS" sz="2800" smtClean="0"/>
              <a:t>Екстракти (течни, полутечни, суви, тинктуре)</a:t>
            </a:r>
          </a:p>
          <a:p>
            <a:pPr marL="514350" indent="-514350"/>
            <a:r>
              <a:rPr lang="sr-Latn-CS" sz="2800" smtClean="0"/>
              <a:t>Дозирани фармацеутски облици (прави фитопрепарати)</a:t>
            </a:r>
          </a:p>
        </p:txBody>
      </p:sp>
    </p:spTree>
  </p:cSld>
  <p:clrMapOvr>
    <a:masterClrMapping/>
  </p:clrMapOvr>
  <p:transition advTm="320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90000"/>
              </a:lnSpc>
            </a:pPr>
            <a:r>
              <a:rPr lang="sr-Latn-CS" sz="3000" smtClean="0"/>
              <a:t>Дијететски производи намењени су да задовоље посебне нутритивне захтеве:</a:t>
            </a:r>
          </a:p>
          <a:p>
            <a:pPr>
              <a:lnSpc>
                <a:spcPct val="90000"/>
              </a:lnSpc>
              <a:buFont typeface="Arial" charset="0"/>
              <a:buNone/>
            </a:pPr>
            <a:endParaRPr lang="sr-Latn-CS" sz="3000" smtClean="0"/>
          </a:p>
          <a:p>
            <a:pPr>
              <a:lnSpc>
                <a:spcPct val="90000"/>
              </a:lnSpc>
              <a:buFont typeface="Arial" charset="0"/>
              <a:buNone/>
            </a:pPr>
            <a:r>
              <a:rPr lang="sr-Latn-CS" sz="2800" smtClean="0"/>
              <a:t>1) здраве одојчади и мале деце</a:t>
            </a:r>
          </a:p>
          <a:p>
            <a:pPr>
              <a:lnSpc>
                <a:spcPct val="90000"/>
              </a:lnSpc>
              <a:buFont typeface="Arial" charset="0"/>
              <a:buNone/>
            </a:pPr>
            <a:r>
              <a:rPr lang="sr-Latn-CS" sz="2800" smtClean="0"/>
              <a:t>2) одређене категорије особа код којих је поремећен процес пробаве или метаболизма</a:t>
            </a:r>
          </a:p>
          <a:p>
            <a:pPr>
              <a:lnSpc>
                <a:spcPct val="90000"/>
              </a:lnSpc>
              <a:buFont typeface="Arial" charset="0"/>
              <a:buNone/>
            </a:pPr>
            <a:r>
              <a:rPr lang="sr-Latn-CS" sz="2800" smtClean="0"/>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p>
          <a:p>
            <a:pPr>
              <a:lnSpc>
                <a:spcPct val="90000"/>
              </a:lnSpc>
            </a:pPr>
            <a:endParaRPr lang="sr-Latn-CS" sz="2800" smtClean="0"/>
          </a:p>
        </p:txBody>
      </p:sp>
    </p:spTree>
  </p:cSld>
  <p:clrMapOvr>
    <a:masterClrMapping/>
  </p:clrMapOvr>
  <p:transition advTm="30233"/>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819150"/>
            <a:ext cx="8424863" cy="6858000"/>
          </a:xfrm>
        </p:spPr>
        <p:txBody>
          <a:bodyPr>
            <a:normAutofit/>
          </a:bodyPr>
          <a:lstStyle/>
          <a:p>
            <a:r>
              <a:rPr lang="en-US" sz="2400" smtClean="0"/>
              <a:t>Данас</a:t>
            </a:r>
            <a:r>
              <a:rPr lang="en-GB" sz="2400" smtClean="0"/>
              <a:t> </a:t>
            </a:r>
            <a:r>
              <a:rPr lang="en-US" sz="2400" smtClean="0"/>
              <a:t>се</a:t>
            </a:r>
            <a:r>
              <a:rPr lang="en-GB" sz="2400" smtClean="0"/>
              <a:t> </a:t>
            </a:r>
            <a:r>
              <a:rPr lang="en-US" sz="2400" smtClean="0"/>
              <a:t>биљни</a:t>
            </a:r>
            <a:r>
              <a:rPr lang="en-GB" sz="2400" smtClean="0"/>
              <a:t> </a:t>
            </a:r>
            <a:r>
              <a:rPr lang="en-US" sz="2400" smtClean="0"/>
              <a:t>лекови</a:t>
            </a:r>
            <a:r>
              <a:rPr lang="en-GB" sz="2400" smtClean="0"/>
              <a:t> </a:t>
            </a:r>
            <a:r>
              <a:rPr lang="en-US" sz="2400" smtClean="0"/>
              <a:t>и</a:t>
            </a:r>
            <a:r>
              <a:rPr lang="en-GB" sz="2400" smtClean="0"/>
              <a:t> </a:t>
            </a:r>
            <a:r>
              <a:rPr lang="en-US" sz="2400" smtClean="0"/>
              <a:t>дијететски</a:t>
            </a:r>
            <a:r>
              <a:rPr lang="en-GB" sz="2400" smtClean="0"/>
              <a:t> </a:t>
            </a:r>
            <a:r>
              <a:rPr lang="en-US" sz="2400" smtClean="0"/>
              <a:t>производи</a:t>
            </a:r>
            <a:r>
              <a:rPr lang="sr-Latn-CS" sz="2400" smtClean="0"/>
              <a:t> на бази биља</a:t>
            </a:r>
            <a:r>
              <a:rPr lang="en-GB" sz="2400" smtClean="0"/>
              <a:t> </a:t>
            </a:r>
            <a:r>
              <a:rPr lang="en-US" sz="2400" smtClean="0"/>
              <a:t>купују</a:t>
            </a:r>
            <a:r>
              <a:rPr lang="en-GB" sz="2400" smtClean="0"/>
              <a:t> </a:t>
            </a:r>
            <a:r>
              <a:rPr lang="en-US" sz="2400" smtClean="0"/>
              <a:t>без</a:t>
            </a:r>
            <a:r>
              <a:rPr lang="en-GB" sz="2400" smtClean="0"/>
              <a:t> </a:t>
            </a:r>
            <a:r>
              <a:rPr lang="en-US" sz="2400" smtClean="0"/>
              <a:t>рецепта</a:t>
            </a:r>
            <a:r>
              <a:rPr lang="en-GB" sz="2400" smtClean="0"/>
              <a:t> (</a:t>
            </a:r>
            <a:r>
              <a:rPr lang="en-US" sz="2400" smtClean="0"/>
              <a:t>тзв</a:t>
            </a:r>
            <a:r>
              <a:rPr lang="en-GB" sz="2400" smtClean="0"/>
              <a:t>. </a:t>
            </a:r>
            <a:r>
              <a:rPr lang="en-US" sz="2400" smtClean="0"/>
              <a:t>ОТЦ</a:t>
            </a:r>
            <a:r>
              <a:rPr lang="en-GB" sz="2400" smtClean="0"/>
              <a:t> </a:t>
            </a:r>
            <a:r>
              <a:rPr lang="en-US" sz="2400" smtClean="0"/>
              <a:t>препарати</a:t>
            </a:r>
            <a:r>
              <a:rPr lang="en-GB" sz="2400" smtClean="0"/>
              <a:t>) </a:t>
            </a:r>
            <a:r>
              <a:rPr lang="en-US" sz="2400" smtClean="0"/>
              <a:t>у</a:t>
            </a:r>
            <a:r>
              <a:rPr lang="en-GB" sz="2400" smtClean="0"/>
              <a:t> </a:t>
            </a:r>
            <a:r>
              <a:rPr lang="en-US" sz="2400" smtClean="0"/>
              <a:t>виду</a:t>
            </a:r>
            <a:r>
              <a:rPr lang="en-GB" sz="2400" smtClean="0"/>
              <a:t> </a:t>
            </a:r>
            <a:r>
              <a:rPr lang="en-US" sz="2400" smtClean="0"/>
              <a:t>различитих</a:t>
            </a:r>
            <a:r>
              <a:rPr lang="en-GB" sz="2400" smtClean="0"/>
              <a:t> </a:t>
            </a:r>
            <a:r>
              <a:rPr lang="en-US" sz="2400" smtClean="0"/>
              <a:t>чајева</a:t>
            </a:r>
            <a:r>
              <a:rPr lang="en-GB" sz="2400" smtClean="0"/>
              <a:t>, </a:t>
            </a:r>
            <a:r>
              <a:rPr lang="en-US" sz="2400" smtClean="0"/>
              <a:t>прашкова</a:t>
            </a:r>
            <a:r>
              <a:rPr lang="en-GB" sz="2400" smtClean="0"/>
              <a:t>, </a:t>
            </a:r>
            <a:r>
              <a:rPr lang="en-US" sz="2400" smtClean="0"/>
              <a:t>таблета</a:t>
            </a:r>
            <a:r>
              <a:rPr lang="en-GB" sz="2400" smtClean="0"/>
              <a:t>, </a:t>
            </a:r>
            <a:r>
              <a:rPr lang="en-US" sz="2400" smtClean="0"/>
              <a:t>капсула</a:t>
            </a:r>
            <a:r>
              <a:rPr lang="en-GB" sz="2400" smtClean="0"/>
              <a:t> </a:t>
            </a:r>
            <a:r>
              <a:rPr lang="en-US" sz="2400" smtClean="0"/>
              <a:t>или</a:t>
            </a:r>
            <a:r>
              <a:rPr lang="en-GB" sz="2400" smtClean="0"/>
              <a:t> </a:t>
            </a:r>
            <a:r>
              <a:rPr lang="en-US" sz="2400" smtClean="0"/>
              <a:t>раствора</a:t>
            </a:r>
            <a:r>
              <a:rPr lang="en-GB" sz="2400" smtClean="0"/>
              <a:t>. </a:t>
            </a:r>
            <a:endParaRPr lang="sr-Latn-CS" sz="2400" smtClean="0"/>
          </a:p>
          <a:p>
            <a:pPr>
              <a:buFont typeface="Arial" charset="0"/>
              <a:buNone/>
            </a:pPr>
            <a:endParaRPr lang="sr-Latn-CS" sz="2400" smtClean="0"/>
          </a:p>
          <a:p>
            <a:r>
              <a:rPr lang="en-US" sz="2400" smtClean="0"/>
              <a:t>За</a:t>
            </a:r>
            <a:r>
              <a:rPr lang="en-GB" sz="2400" smtClean="0"/>
              <a:t> </a:t>
            </a:r>
            <a:r>
              <a:rPr lang="en-US" sz="2400" smtClean="0"/>
              <a:t>ове</a:t>
            </a:r>
            <a:r>
              <a:rPr lang="en-GB" sz="2400" smtClean="0"/>
              <a:t> </a:t>
            </a:r>
            <a:r>
              <a:rPr lang="en-US" sz="2400" smtClean="0"/>
              <a:t>препарате</a:t>
            </a:r>
            <a:r>
              <a:rPr lang="en-GB" sz="2400" smtClean="0"/>
              <a:t> </a:t>
            </a:r>
            <a:r>
              <a:rPr lang="en-US" sz="2400" smtClean="0"/>
              <a:t>се</a:t>
            </a:r>
            <a:r>
              <a:rPr lang="en-GB" sz="2400" smtClean="0"/>
              <a:t> </a:t>
            </a:r>
            <a:r>
              <a:rPr lang="en-US" sz="2400" smtClean="0"/>
              <a:t>обично</a:t>
            </a:r>
            <a:r>
              <a:rPr lang="en-GB" sz="2400" smtClean="0"/>
              <a:t> </a:t>
            </a:r>
            <a:r>
              <a:rPr lang="en-US" sz="2400" smtClean="0"/>
              <a:t>тврди</a:t>
            </a:r>
            <a:r>
              <a:rPr lang="en-GB" sz="2400" smtClean="0"/>
              <a:t> </a:t>
            </a:r>
            <a:r>
              <a:rPr lang="en-US" sz="2400" smtClean="0"/>
              <a:t>да</a:t>
            </a:r>
            <a:r>
              <a:rPr lang="en-GB" sz="2400" smtClean="0"/>
              <a:t> </a:t>
            </a:r>
            <a:r>
              <a:rPr lang="en-US" sz="2400" smtClean="0"/>
              <a:t>помажу</a:t>
            </a:r>
            <a:r>
              <a:rPr lang="en-GB" sz="2400" smtClean="0"/>
              <a:t> </a:t>
            </a:r>
            <a:r>
              <a:rPr lang="en-US" sz="2400" smtClean="0"/>
              <a:t>код</a:t>
            </a:r>
            <a:r>
              <a:rPr lang="en-GB" sz="2400" smtClean="0"/>
              <a:t> </a:t>
            </a:r>
            <a:r>
              <a:rPr lang="en-US" sz="2400" smtClean="0"/>
              <a:t>различитих</a:t>
            </a:r>
            <a:r>
              <a:rPr lang="en-GB" sz="2400" smtClean="0"/>
              <a:t> </a:t>
            </a:r>
            <a:r>
              <a:rPr lang="en-US" sz="2400" smtClean="0"/>
              <a:t>обољења</a:t>
            </a:r>
            <a:r>
              <a:rPr lang="en-GB" sz="2400" smtClean="0"/>
              <a:t>, </a:t>
            </a:r>
            <a:r>
              <a:rPr lang="en-US" sz="2400" smtClean="0"/>
              <a:t>подижу</a:t>
            </a:r>
            <a:r>
              <a:rPr lang="en-GB" sz="2400" smtClean="0"/>
              <a:t> </a:t>
            </a:r>
            <a:r>
              <a:rPr lang="en-US" sz="2400" smtClean="0"/>
              <a:t>имунитет</a:t>
            </a:r>
            <a:r>
              <a:rPr lang="en-GB" sz="2400" smtClean="0"/>
              <a:t> </a:t>
            </a:r>
            <a:r>
              <a:rPr lang="en-US" sz="2400" smtClean="0"/>
              <a:t>и</a:t>
            </a:r>
            <a:r>
              <a:rPr lang="en-GB" sz="2400" smtClean="0"/>
              <a:t> </a:t>
            </a:r>
            <a:r>
              <a:rPr lang="en-US" sz="2400" smtClean="0"/>
              <a:t>генерално</a:t>
            </a:r>
            <a:r>
              <a:rPr lang="en-GB" sz="2400" smtClean="0"/>
              <a:t> </a:t>
            </a:r>
            <a:r>
              <a:rPr lang="en-US" sz="2400" smtClean="0"/>
              <a:t>побољшавају</a:t>
            </a:r>
            <a:r>
              <a:rPr lang="en-GB" sz="2400" smtClean="0"/>
              <a:t> </a:t>
            </a:r>
            <a:r>
              <a:rPr lang="en-US" sz="2400" smtClean="0"/>
              <a:t>здравље</a:t>
            </a:r>
            <a:r>
              <a:rPr lang="en-GB" sz="2400" smtClean="0"/>
              <a:t>, </a:t>
            </a:r>
            <a:r>
              <a:rPr lang="en-US" sz="2400" smtClean="0"/>
              <a:t>али</a:t>
            </a:r>
            <a:r>
              <a:rPr lang="en-GB" sz="2400" smtClean="0"/>
              <a:t> </a:t>
            </a:r>
            <a:r>
              <a:rPr lang="en-US" sz="2400" smtClean="0"/>
              <a:t>поуздани</a:t>
            </a:r>
            <a:r>
              <a:rPr lang="en-GB" sz="2400" smtClean="0"/>
              <a:t> </a:t>
            </a:r>
            <a:r>
              <a:rPr lang="en-US" sz="2400" smtClean="0"/>
              <a:t>докази</a:t>
            </a:r>
            <a:r>
              <a:rPr lang="en-GB" sz="2400" smtClean="0"/>
              <a:t> </a:t>
            </a:r>
            <a:r>
              <a:rPr lang="en-US" sz="2400" smtClean="0"/>
              <a:t>о</a:t>
            </a:r>
            <a:r>
              <a:rPr lang="en-GB" sz="2400" smtClean="0"/>
              <a:t> </a:t>
            </a:r>
            <a:r>
              <a:rPr lang="en-US" sz="2400" smtClean="0"/>
              <a:t>њиховој</a:t>
            </a:r>
            <a:r>
              <a:rPr lang="en-GB" sz="2400" smtClean="0"/>
              <a:t> </a:t>
            </a:r>
            <a:r>
              <a:rPr lang="en-US" sz="2400" smtClean="0"/>
              <a:t>ефикасности</a:t>
            </a:r>
            <a:r>
              <a:rPr lang="en-GB" sz="2400" smtClean="0"/>
              <a:t> </a:t>
            </a:r>
            <a:r>
              <a:rPr lang="en-US" sz="2400" smtClean="0"/>
              <a:t>врло</a:t>
            </a:r>
            <a:r>
              <a:rPr lang="en-GB" sz="2400" smtClean="0"/>
              <a:t> </a:t>
            </a:r>
            <a:r>
              <a:rPr lang="en-US" sz="2400" smtClean="0"/>
              <a:t>често</a:t>
            </a:r>
            <a:r>
              <a:rPr lang="en-GB" sz="2400" smtClean="0"/>
              <a:t> </a:t>
            </a:r>
            <a:r>
              <a:rPr lang="en-US" sz="2400" smtClean="0"/>
              <a:t>недостају</a:t>
            </a:r>
            <a:r>
              <a:rPr lang="en-GB" sz="2400" smtClean="0"/>
              <a:t>. </a:t>
            </a:r>
            <a:endParaRPr lang="sr-Latn-CS" sz="2400" smtClean="0"/>
          </a:p>
          <a:p>
            <a:pPr>
              <a:buFont typeface="Arial" charset="0"/>
              <a:buNone/>
            </a:pPr>
            <a:endParaRPr lang="en-US" sz="2400" smtClean="0"/>
          </a:p>
          <a:p>
            <a:r>
              <a:rPr lang="en-US" sz="2400" smtClean="0"/>
              <a:t>Иако</a:t>
            </a:r>
            <a:r>
              <a:rPr lang="en-GB" sz="2400" smtClean="0"/>
              <a:t> „</a:t>
            </a:r>
            <a:r>
              <a:rPr lang="en-US" sz="2400" smtClean="0"/>
              <a:t>природни</a:t>
            </a:r>
            <a:r>
              <a:rPr lang="en-GB" sz="2400" smtClean="0"/>
              <a:t>“ </a:t>
            </a:r>
            <a:r>
              <a:rPr lang="en-US" sz="2400" smtClean="0"/>
              <a:t>ови</a:t>
            </a:r>
            <a:r>
              <a:rPr lang="en-GB" sz="2400" smtClean="0"/>
              <a:t> </a:t>
            </a:r>
            <a:r>
              <a:rPr lang="en-US" sz="2400" smtClean="0"/>
              <a:t>препарати</a:t>
            </a:r>
            <a:r>
              <a:rPr lang="en-GB" sz="2400" smtClean="0"/>
              <a:t> </a:t>
            </a:r>
            <a:r>
              <a:rPr lang="en-US" sz="2400" smtClean="0"/>
              <a:t>не</a:t>
            </a:r>
            <a:r>
              <a:rPr lang="en-GB" sz="2400" smtClean="0"/>
              <a:t> </a:t>
            </a:r>
            <a:r>
              <a:rPr lang="en-US" sz="2400" smtClean="0"/>
              <a:t>могу</a:t>
            </a:r>
            <a:r>
              <a:rPr lang="en-GB" sz="2400" smtClean="0"/>
              <a:t> </a:t>
            </a:r>
            <a:r>
              <a:rPr lang="en-US" sz="2400" smtClean="0"/>
              <a:t>се</a:t>
            </a:r>
            <a:r>
              <a:rPr lang="en-GB" sz="2400" smtClean="0"/>
              <a:t> </a:t>
            </a:r>
            <a:r>
              <a:rPr lang="en-US" sz="2400" smtClean="0"/>
              <a:t>користити</a:t>
            </a:r>
            <a:r>
              <a:rPr lang="en-GB" sz="2400" smtClean="0"/>
              <a:t> </a:t>
            </a:r>
            <a:r>
              <a:rPr lang="en-US" sz="2400" smtClean="0"/>
              <a:t>без</a:t>
            </a:r>
            <a:r>
              <a:rPr lang="en-GB" sz="2400" smtClean="0"/>
              <a:t> </a:t>
            </a:r>
            <a:r>
              <a:rPr lang="en-US" sz="2400" smtClean="0"/>
              <a:t>контроле</a:t>
            </a:r>
            <a:r>
              <a:rPr lang="en-GB" sz="2400" smtClean="0"/>
              <a:t> </a:t>
            </a:r>
            <a:r>
              <a:rPr lang="en-US" sz="2400" smtClean="0"/>
              <a:t>и</a:t>
            </a:r>
            <a:r>
              <a:rPr lang="en-GB" sz="2400" smtClean="0"/>
              <a:t> </a:t>
            </a:r>
            <a:r>
              <a:rPr lang="en-US" sz="2400" smtClean="0"/>
              <a:t>ограничења</a:t>
            </a:r>
            <a:r>
              <a:rPr lang="en-GB" sz="2400" smtClean="0"/>
              <a:t>.</a:t>
            </a:r>
            <a:r>
              <a:rPr lang="en-GB" sz="2000" smtClean="0"/>
              <a:t> </a:t>
            </a:r>
            <a:endParaRPr lang="en-US" sz="2000" smtClean="0"/>
          </a:p>
        </p:txBody>
      </p:sp>
      <p:sp>
        <p:nvSpPr>
          <p:cNvPr id="87044" name="Title 1"/>
          <p:cNvSpPr>
            <a:spLocks/>
          </p:cNvSpPr>
          <p:nvPr/>
        </p:nvSpPr>
        <p:spPr bwMode="auto">
          <a:xfrm>
            <a:off x="457200" y="-242888"/>
            <a:ext cx="8229600" cy="1143001"/>
          </a:xfrm>
          <a:prstGeom prst="rect">
            <a:avLst/>
          </a:prstGeom>
          <a:noFill/>
          <a:ln w="9525">
            <a:noFill/>
            <a:miter lim="800000"/>
            <a:headEnd/>
            <a:tailEnd/>
          </a:ln>
        </p:spPr>
        <p:txBody>
          <a:bodyPr anchor="ctr"/>
          <a:lstStyle/>
          <a:p>
            <a:pPr algn="ctr" eaLnBrk="1" hangingPunct="1"/>
            <a:r>
              <a:rPr lang="sr-Latn-CS" sz="3200"/>
              <a:t>Фитопрепарати</a:t>
            </a:r>
          </a:p>
        </p:txBody>
      </p:sp>
    </p:spTree>
  </p:cSld>
  <p:clrMapOvr>
    <a:masterClrMapping/>
  </p:clrMapOvr>
  <p:transition advTm="30609"/>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4925" y="260350"/>
            <a:ext cx="8928100" cy="1143000"/>
          </a:xfrm>
        </p:spPr>
        <p:txBody>
          <a:bodyPr/>
          <a:lstStyle/>
          <a:p>
            <a:r>
              <a:rPr lang="sr-Latn-CS" sz="3200" b="1" smtClean="0"/>
              <a:t>Фитопрепарати - додаци исхрани </a:t>
            </a:r>
            <a:br>
              <a:rPr lang="sr-Latn-CS" sz="3200" b="1" smtClean="0"/>
            </a:br>
            <a:endParaRPr lang="sr-Latn-CS" sz="3200" b="1" smtClean="0"/>
          </a:p>
        </p:txBody>
      </p:sp>
      <p:sp>
        <p:nvSpPr>
          <p:cNvPr id="3" name="Content Placeholder 2"/>
          <p:cNvSpPr>
            <a:spLocks noGrp="1"/>
          </p:cNvSpPr>
          <p:nvPr>
            <p:ph idx="1"/>
          </p:nvPr>
        </p:nvSpPr>
        <p:spPr>
          <a:xfrm>
            <a:off x="457200" y="1052513"/>
            <a:ext cx="8229600" cy="4781550"/>
          </a:xfrm>
        </p:spPr>
        <p:txBody>
          <a:bodyPr>
            <a:normAutofit fontScale="92500" lnSpcReduction="10000"/>
          </a:bodyPr>
          <a:lstStyle/>
          <a:p>
            <a:pPr>
              <a:lnSpc>
                <a:spcPct val="90000"/>
              </a:lnSpc>
            </a:pPr>
            <a:r>
              <a:rPr lang="sr-Latn-CS" sz="2400" smtClean="0"/>
              <a:t>Додатак исхрани као активни састојак могу да садрже биљке, биљне сировине, препарате биљних сировина, или састојке изоловане из биљног материјала, појединачно или као мешавину.</a:t>
            </a:r>
          </a:p>
          <a:p>
            <a:pPr>
              <a:lnSpc>
                <a:spcPct val="90000"/>
              </a:lnSpc>
            </a:pPr>
            <a:r>
              <a:rPr lang="sr-Latn-CS" sz="2400" smtClean="0"/>
              <a:t>Могу да садрже  воће, поврће, зачинске, ароматичне и лековите биљке, њихове делове или препарате, смеше састојака или изолована једињења.</a:t>
            </a:r>
          </a:p>
          <a:p>
            <a:pPr>
              <a:lnSpc>
                <a:spcPct val="80000"/>
              </a:lnSpc>
            </a:pPr>
            <a:r>
              <a:rPr lang="sr-Latn-CS" sz="2400" smtClean="0"/>
              <a:t>Биљна сировина је цео или уситњен, сиров или осушен део биљке, алге, гљиве или лишаја.</a:t>
            </a:r>
          </a:p>
          <a:p>
            <a:pPr>
              <a:lnSpc>
                <a:spcPct val="80000"/>
              </a:lnSpc>
            </a:pPr>
            <a:r>
              <a:rPr lang="sr-Latn-CS" sz="2400" smtClean="0"/>
              <a:t>Препарати биљних сировина су производи који се добијају из биљних сировина применом специфичних поступака као што су: дестилација, цеђење, екстракција, фракционисање, пречишћавање, концентрисање, ферментација и др.</a:t>
            </a:r>
          </a:p>
          <a:p>
            <a:pPr>
              <a:lnSpc>
                <a:spcPct val="80000"/>
              </a:lnSpc>
            </a:pPr>
            <a:r>
              <a:rPr lang="ru-RU" sz="2400" smtClean="0"/>
              <a:t>Велики број биљних препарата сврстани су у групу дијететских производа и у том смислу подлежу другачијој регулативи, мање строгој неко кад је реч о лековима. </a:t>
            </a:r>
          </a:p>
          <a:p>
            <a:pPr>
              <a:lnSpc>
                <a:spcPct val="80000"/>
              </a:lnSpc>
            </a:pPr>
            <a:endParaRPr lang="sr-Latn-CS" sz="2400" smtClean="0"/>
          </a:p>
        </p:txBody>
      </p:sp>
      <p:pic>
        <p:nvPicPr>
          <p:cNvPr id="62469" name="Picture 5">
            <a:hlinkClick r:id="" action="ppaction://media"/>
          </p:cNvPr>
          <p:cNvPicPr>
            <a:picLocks noRot="1" noChangeAspect="1" noChangeArrowheads="1"/>
          </p:cNvPicPr>
          <p:nvPr>
            <a:wavAudioFile r:embed="rId1" name="~PP348.WAV"/>
          </p:nvPr>
        </p:nvPicPr>
        <p:blipFill>
          <a:blip r:embed="rId3"/>
          <a:srcRect/>
          <a:stretch>
            <a:fillRect/>
          </a:stretch>
        </p:blipFill>
        <p:spPr bwMode="auto">
          <a:xfrm>
            <a:off x="8632825" y="6346825"/>
            <a:ext cx="304800" cy="304800"/>
          </a:xfrm>
          <a:prstGeom prst="rect">
            <a:avLst/>
          </a:prstGeom>
          <a:noFill/>
        </p:spPr>
      </p:pic>
    </p:spTree>
  </p:cSld>
  <p:clrMapOvr>
    <a:masterClrMapping/>
  </p:clrMapOvr>
  <p:transition advTm="4964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246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2469"/>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nSpc>
                <a:spcPct val="80000"/>
              </a:lnSpc>
            </a:pPr>
            <a:r>
              <a:rPr lang="sr-Latn-CS" sz="2400" smtClean="0"/>
              <a:t>Када додатак исхрани садржи биљке, биљне сировине, препарате биљних сировина или састојке изоловане из биљног материјала, њихова количина у дневној дози производа не треба да буде </a:t>
            </a:r>
            <a:r>
              <a:rPr lang="sr-Latn-CS" sz="2400" b="1" smtClean="0"/>
              <a:t>мања од 15% и већа од 65%</a:t>
            </a:r>
            <a:r>
              <a:rPr lang="sr-Latn-CS" sz="2400" smtClean="0"/>
              <a:t> у односу на познату терапијску дневну дозу те биљне сировине или препарата.</a:t>
            </a:r>
          </a:p>
          <a:p>
            <a:pPr>
              <a:lnSpc>
                <a:spcPct val="80000"/>
              </a:lnSpc>
              <a:buFont typeface="Arial" charset="0"/>
              <a:buNone/>
            </a:pPr>
            <a:endParaRPr lang="sr-Latn-CS" sz="2400" smtClean="0"/>
          </a:p>
          <a:p>
            <a:pPr>
              <a:lnSpc>
                <a:spcPct val="80000"/>
              </a:lnSpc>
            </a:pPr>
            <a:r>
              <a:rPr lang="ru-RU" sz="2400" smtClean="0"/>
              <a:t>Уколико концентација активних једињењ</a:t>
            </a:r>
            <a:r>
              <a:rPr lang="sr-Latn-CS" sz="2400" smtClean="0"/>
              <a:t>а</a:t>
            </a:r>
            <a:r>
              <a:rPr lang="ru-RU" sz="2400" smtClean="0"/>
              <a:t> у правом фитопрепарату не достиже одређени постотак препоручене дневне терапеутске дозе он се може регистровати као дијететски суплемент или козметичко средство.</a:t>
            </a:r>
            <a:endParaRPr lang="sr-Latn-CS" sz="2400" smtClean="0"/>
          </a:p>
          <a:p>
            <a:pPr>
              <a:lnSpc>
                <a:spcPct val="80000"/>
              </a:lnSpc>
              <a:buFont typeface="Arial" charset="0"/>
              <a:buNone/>
            </a:pPr>
            <a:endParaRPr lang="sr-Latn-CS" sz="2400" smtClean="0"/>
          </a:p>
          <a:p>
            <a:pPr>
              <a:lnSpc>
                <a:spcPct val="80000"/>
              </a:lnSpc>
            </a:pPr>
            <a:r>
              <a:rPr lang="ru-RU" sz="2400" smtClean="0"/>
              <a:t>Додаци исхрани </a:t>
            </a:r>
            <a:r>
              <a:rPr lang="ru-RU" sz="2400" b="1" smtClean="0"/>
              <a:t>не смеју</a:t>
            </a:r>
            <a:r>
              <a:rPr lang="ru-RU" sz="2400" smtClean="0"/>
              <a:t> да садрже биљке, делове биљака или препарате биљака које садрже </a:t>
            </a:r>
            <a:r>
              <a:rPr lang="ru-RU" sz="2400" b="1" smtClean="0"/>
              <a:t>састојке</a:t>
            </a:r>
            <a:r>
              <a:rPr lang="ru-RU" sz="2400" smtClean="0"/>
              <a:t> </a:t>
            </a:r>
            <a:r>
              <a:rPr lang="ru-RU" sz="2400" b="1" smtClean="0"/>
              <a:t>јаке фармаколошке активности</a:t>
            </a:r>
            <a:r>
              <a:rPr lang="ru-RU" sz="2400" smtClean="0"/>
              <a:t>, без обзира на њихов масени удео у производу, као ни биљке, делове биљака или препарате биљака за које постоје релевантни подаци да имају штетно деловање на здравље људи.</a:t>
            </a:r>
          </a:p>
          <a:p>
            <a:pPr>
              <a:lnSpc>
                <a:spcPct val="80000"/>
              </a:lnSpc>
            </a:pPr>
            <a:endParaRPr lang="sr-Latn-CS" sz="2400" smtClean="0"/>
          </a:p>
        </p:txBody>
      </p:sp>
    </p:spTree>
  </p:cSld>
  <p:clrMapOvr>
    <a:masterClrMapping/>
  </p:clrMapOvr>
  <p:transition advTm="59206"/>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idx="4294967295"/>
          </p:nvPr>
        </p:nvSpPr>
        <p:spPr>
          <a:xfrm>
            <a:off x="0" y="0"/>
            <a:ext cx="9144000" cy="457200"/>
          </a:xfrm>
        </p:spPr>
        <p:txBody>
          <a:bodyPr/>
          <a:lstStyle/>
          <a:p>
            <a:r>
              <a:rPr lang="en-US" sz="3200" b="1" smtClean="0"/>
              <a:t>Фитопрепарати</a:t>
            </a:r>
            <a:r>
              <a:rPr lang="sr-Latn-CS" sz="3200" b="1" smtClean="0"/>
              <a:t> - биљни лекови</a:t>
            </a:r>
            <a:endParaRPr lang="en-US" sz="3200" b="1" smtClean="0"/>
          </a:p>
        </p:txBody>
      </p:sp>
      <p:sp>
        <p:nvSpPr>
          <p:cNvPr id="139267" name="Content Placeholder 2"/>
          <p:cNvSpPr>
            <a:spLocks noGrp="1"/>
          </p:cNvSpPr>
          <p:nvPr>
            <p:ph idx="4294967295"/>
          </p:nvPr>
        </p:nvSpPr>
        <p:spPr>
          <a:xfrm>
            <a:off x="0" y="765175"/>
            <a:ext cx="9144000" cy="6400800"/>
          </a:xfrm>
        </p:spPr>
        <p:txBody>
          <a:bodyPr/>
          <a:lstStyle/>
          <a:p>
            <a:r>
              <a:rPr lang="ru-RU" sz="2400" b="1" u="sng" smtClean="0"/>
              <a:t>Биљни лекови </a:t>
            </a:r>
            <a:r>
              <a:rPr lang="ru-RU" sz="2400" smtClean="0"/>
              <a:t>су лекови на бази биља, блажег су деловања и користе се превентивно, за терапију обољења у почетним фазама или блажих облика болести</a:t>
            </a:r>
            <a:r>
              <a:rPr lang="pl-PL" sz="2400" smtClean="0"/>
              <a:t>, </a:t>
            </a:r>
            <a:r>
              <a:rPr lang="ru-RU" sz="2400" smtClean="0"/>
              <a:t>односно</a:t>
            </a:r>
            <a:r>
              <a:rPr lang="pl-PL" sz="2400" smtClean="0"/>
              <a:t>, </a:t>
            </a:r>
            <a:r>
              <a:rPr lang="ru-RU" sz="2400" smtClean="0"/>
              <a:t>као допунска терапија лековима код развијених фаза обољења. </a:t>
            </a:r>
          </a:p>
          <a:p>
            <a:r>
              <a:rPr lang="ru-RU" sz="2400" smtClean="0"/>
              <a:t>Биљни лекови имају јасно дефинисане терапијске индикације и користе се за лечење тегоба у оквиру тих индикација. </a:t>
            </a:r>
            <a:endParaRPr lang="sr-Latn-CS" sz="2400" smtClean="0"/>
          </a:p>
          <a:p>
            <a:r>
              <a:rPr lang="ru-RU" sz="2400" smtClean="0"/>
              <a:t>Најчешће се користе код хроничних стања и болести, код поремећене функције органа респираторног, дигестивног, уринарног и гениталног тракта, као и код различитих промена на кожи, код оштећења, упала и инфекције слузница... </a:t>
            </a:r>
          </a:p>
          <a:p>
            <a:r>
              <a:rPr lang="ru-RU" sz="2400" smtClean="0"/>
              <a:t>Ефекти примене биљних лекова могу запазити тек после 2-3 недеље узимања препоручених терапијских доза</a:t>
            </a:r>
            <a:r>
              <a:rPr lang="sr-Latn-CS" sz="2400" smtClean="0"/>
              <a:t>.</a:t>
            </a:r>
          </a:p>
          <a:p>
            <a:r>
              <a:rPr lang="ru-RU" sz="2400" smtClean="0"/>
              <a:t>Да би у потпуности били безбедни по здравље, биљни лекови, као и лекови уопште, морају проћи процес регистрације који подразумева доказе о квалитету, ефикасности и безбедности. </a:t>
            </a:r>
          </a:p>
          <a:p>
            <a:endParaRPr lang="ru-RU" sz="2400" smtClean="0"/>
          </a:p>
          <a:p>
            <a:endParaRPr lang="ru-RU" sz="2400" smtClean="0"/>
          </a:p>
        </p:txBody>
      </p:sp>
    </p:spTree>
  </p:cSld>
  <p:clrMapOvr>
    <a:masterClrMapping/>
  </p:clrMapOvr>
  <p:transition advTm="5695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idx="4294967295"/>
          </p:nvPr>
        </p:nvSpPr>
        <p:spPr/>
        <p:txBody>
          <a:bodyPr/>
          <a:lstStyle/>
          <a:p>
            <a:r>
              <a:rPr lang="sr-Latn-CS" sz="3200" b="1" smtClean="0"/>
              <a:t>Анализе дијететских производа</a:t>
            </a:r>
          </a:p>
        </p:txBody>
      </p:sp>
      <p:sp>
        <p:nvSpPr>
          <p:cNvPr id="3" name="Content Placeholder 2"/>
          <p:cNvSpPr>
            <a:spLocks noGrp="1"/>
          </p:cNvSpPr>
          <p:nvPr>
            <p:ph idx="4294967295"/>
          </p:nvPr>
        </p:nvSpPr>
        <p:spPr/>
        <p:txBody>
          <a:bodyPr>
            <a:normAutofit/>
          </a:bodyPr>
          <a:lstStyle/>
          <a:p>
            <a:pPr>
              <a:lnSpc>
                <a:spcPct val="90000"/>
              </a:lnSpc>
            </a:pPr>
            <a:r>
              <a:rPr lang="sr-Latn-CS" sz="2800" smtClean="0"/>
              <a:t>Обавезне</a:t>
            </a:r>
          </a:p>
          <a:p>
            <a:pPr>
              <a:lnSpc>
                <a:spcPct val="90000"/>
              </a:lnSpc>
            </a:pPr>
            <a:r>
              <a:rPr lang="sr-Latn-CS" sz="2800" smtClean="0"/>
              <a:t>Микробиолошке</a:t>
            </a:r>
          </a:p>
          <a:p>
            <a:pPr>
              <a:lnSpc>
                <a:spcPct val="90000"/>
              </a:lnSpc>
            </a:pPr>
            <a:r>
              <a:rPr lang="sr-Latn-CS" sz="2800" smtClean="0"/>
              <a:t>Хемијске</a:t>
            </a:r>
          </a:p>
          <a:p>
            <a:pPr>
              <a:lnSpc>
                <a:spcPct val="90000"/>
              </a:lnSpc>
            </a:pPr>
            <a:r>
              <a:rPr lang="sr-Latn-CS" sz="2800" smtClean="0"/>
              <a:t>Енергетска вредност производа - </a:t>
            </a:r>
            <a:r>
              <a:rPr lang="ru-RU" sz="2800" smtClean="0"/>
              <a:t>Одређивање укупне енергетске вредности сабирањем удела масти, протеина и угљених </a:t>
            </a:r>
            <a:r>
              <a:rPr lang="sr-Cyrl-CS" sz="2800" smtClean="0"/>
              <a:t>хидрата, </a:t>
            </a:r>
          </a:p>
          <a:p>
            <a:pPr>
              <a:lnSpc>
                <a:spcPct val="90000"/>
              </a:lnSpc>
              <a:buFont typeface="Arial" charset="0"/>
              <a:buNone/>
            </a:pPr>
            <a:r>
              <a:rPr lang="sr-Cyrl-CS" sz="2800" smtClean="0"/>
              <a:t>+ засићених масних киселина, простих шећера и садржаја соли</a:t>
            </a:r>
            <a:endParaRPr lang="sr-Latn-CS" sz="2800" smtClean="0"/>
          </a:p>
        </p:txBody>
      </p:sp>
    </p:spTree>
  </p:cSld>
  <p:clrMapOvr>
    <a:masterClrMapping/>
  </p:clrMapOvr>
  <p:transition advTm="30639"/>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idx="4294967295"/>
          </p:nvPr>
        </p:nvSpPr>
        <p:spPr/>
        <p:txBody>
          <a:bodyPr/>
          <a:lstStyle/>
          <a:p>
            <a:endParaRPr lang="sr-Latn-CS" smtClean="0"/>
          </a:p>
        </p:txBody>
      </p:sp>
      <p:sp>
        <p:nvSpPr>
          <p:cNvPr id="137219" name="Content Placeholder 2"/>
          <p:cNvSpPr>
            <a:spLocks noGrp="1"/>
          </p:cNvSpPr>
          <p:nvPr>
            <p:ph idx="4294967295"/>
          </p:nvPr>
        </p:nvSpPr>
        <p:spPr/>
        <p:txBody>
          <a:bodyPr/>
          <a:lstStyle/>
          <a:p>
            <a:endParaRPr lang="sr-Latn-CS" smtClean="0"/>
          </a:p>
        </p:txBody>
      </p:sp>
      <p:pic>
        <p:nvPicPr>
          <p:cNvPr id="137220" name="Picture 2"/>
          <p:cNvPicPr>
            <a:picLocks noChangeAspect="1" noChangeArrowheads="1"/>
          </p:cNvPicPr>
          <p:nvPr/>
        </p:nvPicPr>
        <p:blipFill>
          <a:blip r:embed="rId2"/>
          <a:srcRect/>
          <a:stretch>
            <a:fillRect/>
          </a:stretch>
        </p:blipFill>
        <p:spPr bwMode="auto">
          <a:xfrm>
            <a:off x="-36513" y="333375"/>
            <a:ext cx="9001126" cy="5181600"/>
          </a:xfrm>
          <a:prstGeom prst="rect">
            <a:avLst/>
          </a:prstGeom>
          <a:noFill/>
          <a:ln w="9525">
            <a:noFill/>
            <a:miter lim="800000"/>
            <a:headEnd/>
            <a:tailEnd/>
          </a:ln>
          <a:effectLst/>
        </p:spPr>
      </p:pic>
    </p:spTree>
  </p:cSld>
  <p:clrMapOvr>
    <a:masterClrMapping/>
  </p:clrMapOvr>
  <p:transition advTm="9712"/>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Content Placeholder 2"/>
          <p:cNvSpPr>
            <a:spLocks noGrp="1"/>
          </p:cNvSpPr>
          <p:nvPr>
            <p:ph idx="4294967295"/>
          </p:nvPr>
        </p:nvSpPr>
        <p:spPr/>
        <p:txBody>
          <a:bodyPr/>
          <a:lstStyle/>
          <a:p>
            <a:endParaRPr lang="sr-Latn-CS" smtClean="0"/>
          </a:p>
        </p:txBody>
      </p:sp>
      <p:pic>
        <p:nvPicPr>
          <p:cNvPr id="138244" name="Picture 2"/>
          <p:cNvPicPr>
            <a:picLocks noChangeAspect="1" noChangeArrowheads="1"/>
          </p:cNvPicPr>
          <p:nvPr/>
        </p:nvPicPr>
        <p:blipFill>
          <a:blip r:embed="rId2"/>
          <a:srcRect/>
          <a:stretch>
            <a:fillRect/>
          </a:stretch>
        </p:blipFill>
        <p:spPr bwMode="auto">
          <a:xfrm>
            <a:off x="0" y="336550"/>
            <a:ext cx="9144000" cy="5114925"/>
          </a:xfrm>
          <a:prstGeom prst="rect">
            <a:avLst/>
          </a:prstGeom>
          <a:noFill/>
          <a:ln w="9525">
            <a:noFill/>
            <a:miter lim="800000"/>
            <a:headEnd/>
            <a:tailEnd/>
          </a:ln>
          <a:effectLst/>
        </p:spPr>
      </p:pic>
    </p:spTree>
  </p:cSld>
  <p:clrMapOvr>
    <a:masterClrMapping/>
  </p:clrMapOvr>
  <p:transition advTm="10098"/>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433388" y="2636838"/>
          <a:ext cx="8229600" cy="3524695"/>
        </p:xfrm>
        <a:graphic>
          <a:graphicData uri="http://schemas.openxmlformats.org/drawingml/2006/table">
            <a:tbl>
              <a:tblPr/>
              <a:tblGrid>
                <a:gridCol w="4114800"/>
                <a:gridCol w="4114800"/>
              </a:tblGrid>
              <a:tr h="1849438">
                <a:tc>
                  <a:txBody>
                    <a:bodyPr/>
                    <a:lstStyle/>
                    <a:p>
                      <a:pPr marL="301625" marR="0" lvl="0" indent="-12700" algn="l" defTabSz="914400" rtl="0" eaLnBrk="1" fontAlgn="base" latinLnBrk="0" hangingPunct="1">
                        <a:lnSpc>
                          <a:spcPct val="114000"/>
                        </a:lnSpc>
                        <a:spcBef>
                          <a:spcPts val="250"/>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Hemijsko ime kontaminanta</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900"/>
                        </a:lnSpc>
                        <a:spcBef>
                          <a:spcPts val="38"/>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Maksimalno dozvoljena koncentracija</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2413">
                <a:tc>
                  <a:txBody>
                    <a:bodyPr/>
                    <a:lstStyle/>
                    <a:p>
                      <a:pPr marL="25400" marR="0" lvl="0" indent="0" algn="l" defTabSz="914400" rtl="0" eaLnBrk="1" fontAlgn="base" latinLnBrk="0" hangingPunct="1">
                        <a:lnSpc>
                          <a:spcPct val="115000"/>
                        </a:lnSpc>
                        <a:spcBef>
                          <a:spcPts val="225"/>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Olovo</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34925" marR="0" lvl="0" indent="0" algn="l" defTabSz="914400" rtl="0" eaLnBrk="1" fontAlgn="base" latinLnBrk="0" hangingPunct="1">
                        <a:lnSpc>
                          <a:spcPct val="115000"/>
                        </a:lnSpc>
                        <a:spcBef>
                          <a:spcPts val="188"/>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3,0 mg/kg</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17513">
                <a:tc rowSpan="2">
                  <a:txBody>
                    <a:bodyPr/>
                    <a:lstStyle/>
                    <a:p>
                      <a:pPr marL="0" marR="0" lvl="0" indent="0" algn="l" defTabSz="914400" rtl="0" eaLnBrk="1" fontAlgn="base" latinLnBrk="0" hangingPunct="1">
                        <a:lnSpc>
                          <a:spcPts val="950"/>
                        </a:lnSpc>
                        <a:spcBef>
                          <a:spcPts val="13"/>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 </a:t>
                      </a:r>
                    </a:p>
                    <a:p>
                      <a:pPr marL="0" marR="0" lvl="0" indent="0" algn="l" defTabSz="914400" rtl="0" eaLnBrk="1" fontAlgn="base" latinLnBrk="0" hangingPunct="1">
                        <a:lnSpc>
                          <a:spcPts val="1000"/>
                        </a:lnSpc>
                        <a:spcBef>
                          <a:spcPct val="0"/>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 </a:t>
                      </a:r>
                    </a:p>
                    <a:p>
                      <a:pPr marL="0" marR="0" lvl="0" indent="0" algn="l" defTabSz="914400" rtl="0" eaLnBrk="1" fontAlgn="base" latinLnBrk="0" hangingPunct="1">
                        <a:lnSpc>
                          <a:spcPct val="115000"/>
                        </a:lnSpc>
                        <a:spcBef>
                          <a:spcPct val="0"/>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Kadmijum</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34925" marR="0" lvl="0" indent="0" algn="l" defTabSz="914400" rtl="0" eaLnBrk="1" fontAlgn="base" latinLnBrk="0" hangingPunct="1">
                        <a:lnSpc>
                          <a:spcPct val="114000"/>
                        </a:lnSpc>
                        <a:spcBef>
                          <a:spcPts val="188"/>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3,0 mg/kg za dijetetske suplemente koji se isključivo ili pretežno sastoje od osušenih algi ili proizvoda dobijenih iz algi</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0825">
                <a:tc vMerge="1">
                  <a:txBody>
                    <a:bodyPr/>
                    <a:lstStyle/>
                    <a:p>
                      <a:endParaRPr lang="sr-Latn-CS"/>
                    </a:p>
                  </a:txBody>
                  <a:tcPr/>
                </a:tc>
                <a:tc>
                  <a:txBody>
                    <a:bodyPr/>
                    <a:lstStyle/>
                    <a:p>
                      <a:pPr marL="34925" marR="0" lvl="0" indent="0" algn="l" defTabSz="914400" rtl="0" eaLnBrk="1" fontAlgn="base" latinLnBrk="0" hangingPunct="1">
                        <a:lnSpc>
                          <a:spcPct val="115000"/>
                        </a:lnSpc>
                        <a:spcBef>
                          <a:spcPts val="188"/>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1,0 mg/kg za ostale dijetetske suplemente</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2413">
                <a:tc>
                  <a:txBody>
                    <a:bodyPr/>
                    <a:lstStyle/>
                    <a:p>
                      <a:pPr marL="25400" marR="0" lvl="0" indent="0" algn="l" defTabSz="914400" rtl="0" eaLnBrk="1" fontAlgn="base" latinLnBrk="0" hangingPunct="1">
                        <a:lnSpc>
                          <a:spcPct val="115000"/>
                        </a:lnSpc>
                        <a:spcBef>
                          <a:spcPts val="225"/>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Živa</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34925" marR="0" lvl="0" indent="0" algn="l" defTabSz="914400" rtl="0" eaLnBrk="1" fontAlgn="base" latinLnBrk="0" hangingPunct="1">
                        <a:lnSpc>
                          <a:spcPct val="115000"/>
                        </a:lnSpc>
                        <a:spcBef>
                          <a:spcPts val="188"/>
                        </a:spcBef>
                        <a:spcAft>
                          <a:spcPct val="0"/>
                        </a:spcAft>
                        <a:buClrTx/>
                        <a:buSzTx/>
                        <a:buFontTx/>
                        <a:buNone/>
                        <a:tabLst/>
                      </a:pPr>
                      <a:r>
                        <a:rPr kumimoji="0" lang="sr-Latn-CS" sz="1600" b="0" i="0" u="none" strike="noStrike" cap="none" normalizeH="0" baseline="0" smtClean="0">
                          <a:ln>
                            <a:noFill/>
                          </a:ln>
                          <a:solidFill>
                            <a:srgbClr val="000000"/>
                          </a:solidFill>
                          <a:effectLst/>
                          <a:latin typeface="Calibri" pitchFamily="34" charset="0"/>
                        </a:rPr>
                        <a:t>0,1 mg/kg</a:t>
                      </a:r>
                      <a:endParaRPr kumimoji="0" lang="sr-Latn-CS" sz="1600" b="0" i="0" u="none" strike="noStrike" cap="none" normalizeH="0" baseline="0" smtClean="0">
                        <a:ln>
                          <a:noFill/>
                        </a:ln>
                        <a:solidFill>
                          <a:srgbClr val="000000"/>
                        </a:solidFill>
                        <a:effectLst/>
                        <a:latin typeface="Calibri" pitchFamily="34" charset="0"/>
                        <a:cs typeface="Times New Roman" pitchFamily="18"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32117" name="Rectangle 1"/>
          <p:cNvSpPr>
            <a:spLocks noChangeArrowheads="1"/>
          </p:cNvSpPr>
          <p:nvPr/>
        </p:nvSpPr>
        <p:spPr bwMode="auto">
          <a:xfrm>
            <a:off x="684213" y="658813"/>
            <a:ext cx="8208962" cy="1465262"/>
          </a:xfrm>
          <a:prstGeom prst="rect">
            <a:avLst/>
          </a:prstGeom>
          <a:noFill/>
          <a:ln w="9525">
            <a:noFill/>
            <a:miter lim="800000"/>
            <a:headEnd/>
            <a:tailEnd/>
          </a:ln>
          <a:effectLst/>
        </p:spPr>
        <p:txBody>
          <a:bodyPr anchor="ctr">
            <a:spAutoFit/>
          </a:bodyPr>
          <a:lstStyle/>
          <a:p>
            <a:pPr indent="58738" algn="ctr"/>
            <a:r>
              <a:rPr lang="ru-RU"/>
              <a:t>Прилог бр. 26 - Максимално дозвољене концентрације одређених </a:t>
            </a:r>
          </a:p>
          <a:p>
            <a:pPr indent="58738" algn="ctr"/>
            <a:r>
              <a:rPr lang="ru-RU"/>
              <a:t>хемијских контаминаната у додацима исхрани (дијететским суплементима)</a:t>
            </a:r>
          </a:p>
          <a:p>
            <a:pPr indent="58738" algn="ctr"/>
            <a:r>
              <a:rPr lang="ru-RU"/>
              <a:t>Максималне количине контаминената односе се на дијететске суплементе у облику у коме се продају</a:t>
            </a:r>
          </a:p>
          <a:p>
            <a:pPr indent="58738" algn="ctr"/>
            <a:endParaRPr lang="sr-Latn-CS">
              <a:latin typeface="Arial" charset="0"/>
              <a:cs typeface="Arial" charset="0"/>
            </a:endParaRPr>
          </a:p>
        </p:txBody>
      </p:sp>
    </p:spTree>
  </p:cSld>
  <p:clrMapOvr>
    <a:masterClrMapping/>
  </p:clrMapOvr>
  <p:transition advTm="13573"/>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idx="4294967295"/>
          </p:nvPr>
        </p:nvSpPr>
        <p:spPr>
          <a:xfrm>
            <a:off x="1042988" y="836613"/>
            <a:ext cx="7200900" cy="784225"/>
          </a:xfrm>
        </p:spPr>
        <p:txBody>
          <a:bodyPr/>
          <a:lstStyle/>
          <a:p>
            <a:r>
              <a:rPr lang="sr-Cyrl-CS" sz="3200" b="1" smtClean="0"/>
              <a:t>Функционална храна-намирнице</a:t>
            </a:r>
            <a:endParaRPr lang="en-US" sz="3200" b="1" smtClean="0"/>
          </a:p>
        </p:txBody>
      </p:sp>
      <p:sp>
        <p:nvSpPr>
          <p:cNvPr id="129027" name="Rectangle 3"/>
          <p:cNvSpPr>
            <a:spLocks noGrp="1" noChangeArrowheads="1"/>
          </p:cNvSpPr>
          <p:nvPr>
            <p:ph type="body" idx="4294967295"/>
          </p:nvPr>
        </p:nvSpPr>
        <p:spPr>
          <a:xfrm>
            <a:off x="827088" y="1844675"/>
            <a:ext cx="7772400" cy="4114800"/>
          </a:xfrm>
        </p:spPr>
        <p:txBody>
          <a:bodyPr/>
          <a:lstStyle/>
          <a:p>
            <a:pPr>
              <a:lnSpc>
                <a:spcPct val="80000"/>
              </a:lnSpc>
            </a:pPr>
            <a:r>
              <a:rPr lang="sr-Latn-CS" sz="2400" smtClean="0"/>
              <a:t>Јапан</a:t>
            </a:r>
          </a:p>
          <a:p>
            <a:pPr>
              <a:lnSpc>
                <a:spcPct val="80000"/>
              </a:lnSpc>
            </a:pPr>
            <a:r>
              <a:rPr lang="sr-Latn-CS" sz="2400" smtClean="0"/>
              <a:t>80. год. 20-ог века</a:t>
            </a:r>
          </a:p>
          <a:p>
            <a:pPr>
              <a:lnSpc>
                <a:spcPct val="80000"/>
              </a:lnSpc>
            </a:pPr>
            <a:r>
              <a:rPr lang="sr-Cyrl-CS" sz="2400" smtClean="0"/>
              <a:t>Најчешће</a:t>
            </a:r>
            <a:r>
              <a:rPr lang="sr-Latn-CS" sz="2400" smtClean="0"/>
              <a:t> </a:t>
            </a:r>
            <a:r>
              <a:rPr lang="sr-Cyrl-CS" sz="2400" smtClean="0"/>
              <a:t>храна</a:t>
            </a:r>
            <a:r>
              <a:rPr lang="sr-Latn-CS" sz="2400" smtClean="0"/>
              <a:t> </a:t>
            </a:r>
            <a:r>
              <a:rPr lang="sr-Cyrl-CS" sz="2400" smtClean="0"/>
              <a:t>којој</a:t>
            </a:r>
            <a:r>
              <a:rPr lang="sr-Latn-CS" sz="2400" smtClean="0"/>
              <a:t> </a:t>
            </a:r>
            <a:r>
              <a:rPr lang="sr-Cyrl-CS" sz="2400" smtClean="0"/>
              <a:t>је</a:t>
            </a:r>
            <a:r>
              <a:rPr lang="sr-Latn-CS" sz="2400" smtClean="0"/>
              <a:t> </a:t>
            </a:r>
            <a:r>
              <a:rPr lang="sr-Cyrl-CS" sz="2400" smtClean="0"/>
              <a:t>неки</a:t>
            </a:r>
            <a:r>
              <a:rPr lang="sr-Latn-CS" sz="2400" smtClean="0"/>
              <a:t> </a:t>
            </a:r>
            <a:r>
              <a:rPr lang="sr-Cyrl-CS" sz="2400" smtClean="0"/>
              <a:t>од</a:t>
            </a:r>
            <a:r>
              <a:rPr lang="sr-Latn-CS" sz="2400" smtClean="0"/>
              <a:t> природно присутних </a:t>
            </a:r>
            <a:r>
              <a:rPr lang="sr-Cyrl-CS" sz="2400" smtClean="0"/>
              <a:t>састојака</a:t>
            </a:r>
            <a:r>
              <a:rPr lang="sr-Latn-CS" sz="2400" smtClean="0"/>
              <a:t> </a:t>
            </a:r>
            <a:r>
              <a:rPr lang="sr-Cyrl-CS" sz="2400" smtClean="0"/>
              <a:t>одузет</a:t>
            </a:r>
            <a:r>
              <a:rPr lang="sr-Latn-CS" sz="2400" smtClean="0"/>
              <a:t> </a:t>
            </a:r>
            <a:r>
              <a:rPr lang="sr-Cyrl-CS" sz="2400" smtClean="0"/>
              <a:t>или</a:t>
            </a:r>
            <a:r>
              <a:rPr lang="sr-Latn-CS" sz="2400" smtClean="0"/>
              <a:t> </a:t>
            </a:r>
            <a:r>
              <a:rPr lang="sr-Cyrl-CS" sz="2400" smtClean="0"/>
              <a:t>додат</a:t>
            </a:r>
            <a:endParaRPr lang="en-US" sz="2400" smtClean="0"/>
          </a:p>
          <a:p>
            <a:pPr>
              <a:lnSpc>
                <a:spcPct val="80000"/>
              </a:lnSpc>
            </a:pPr>
            <a:r>
              <a:rPr lang="sr-Cyrl-CS" sz="2400" smtClean="0"/>
              <a:t>Увек</a:t>
            </a:r>
            <a:r>
              <a:rPr lang="en-US" sz="2400" smtClean="0"/>
              <a:t> </a:t>
            </a:r>
            <a:r>
              <a:rPr lang="sr-Cyrl-CS" sz="2400" smtClean="0"/>
              <a:t>у</a:t>
            </a:r>
            <a:r>
              <a:rPr lang="en-US" sz="2400" smtClean="0"/>
              <a:t> </a:t>
            </a:r>
            <a:r>
              <a:rPr lang="sr-Cyrl-CS" sz="2400" smtClean="0"/>
              <a:t>облику</a:t>
            </a:r>
            <a:r>
              <a:rPr lang="en-US" sz="2400" smtClean="0"/>
              <a:t> </a:t>
            </a:r>
            <a:r>
              <a:rPr lang="sr-Cyrl-CS" sz="2400" smtClean="0"/>
              <a:t>хране</a:t>
            </a:r>
            <a:endParaRPr lang="en-US" sz="2400" smtClean="0"/>
          </a:p>
          <a:p>
            <a:pPr>
              <a:lnSpc>
                <a:spcPct val="80000"/>
              </a:lnSpc>
            </a:pPr>
            <a:r>
              <a:rPr lang="sr-Cyrl-CS" sz="2400" smtClean="0"/>
              <a:t>Храна</a:t>
            </a:r>
            <a:r>
              <a:rPr lang="en-US" sz="2400" smtClean="0"/>
              <a:t> </a:t>
            </a:r>
            <a:r>
              <a:rPr lang="sr-Cyrl-CS" sz="2400" smtClean="0"/>
              <a:t>која</a:t>
            </a:r>
            <a:r>
              <a:rPr lang="en-US" sz="2400" smtClean="0"/>
              <a:t> </a:t>
            </a:r>
            <a:r>
              <a:rPr lang="sr-Cyrl-CS" sz="2400" smtClean="0"/>
              <a:t>поред</a:t>
            </a:r>
            <a:r>
              <a:rPr lang="en-US" sz="2400" smtClean="0"/>
              <a:t> </a:t>
            </a:r>
            <a:r>
              <a:rPr lang="sr-Cyrl-CS" sz="2400" smtClean="0"/>
              <a:t>нутритивних</a:t>
            </a:r>
            <a:r>
              <a:rPr lang="en-US" sz="2400" smtClean="0"/>
              <a:t> </a:t>
            </a:r>
            <a:r>
              <a:rPr lang="sr-Cyrl-CS" sz="2400" smtClean="0"/>
              <a:t>ефеката</a:t>
            </a:r>
            <a:r>
              <a:rPr lang="en-US" sz="2400" smtClean="0"/>
              <a:t> </a:t>
            </a:r>
            <a:r>
              <a:rPr lang="sr-Cyrl-CS" sz="2400" smtClean="0"/>
              <a:t>има</a:t>
            </a:r>
            <a:r>
              <a:rPr lang="en-US" sz="2400" smtClean="0"/>
              <a:t> </a:t>
            </a:r>
            <a:r>
              <a:rPr lang="sr-Cyrl-CS" sz="2400" smtClean="0"/>
              <a:t>научно доказано</a:t>
            </a:r>
            <a:r>
              <a:rPr lang="en-US" sz="2400" smtClean="0"/>
              <a:t>, </a:t>
            </a:r>
            <a:r>
              <a:rPr lang="sr-Cyrl-CS" sz="2400" smtClean="0"/>
              <a:t>позитивно</a:t>
            </a:r>
            <a:r>
              <a:rPr lang="en-US" sz="2400" smtClean="0"/>
              <a:t> </a:t>
            </a:r>
            <a:r>
              <a:rPr lang="sr-Cyrl-CS" sz="2400" smtClean="0"/>
              <a:t>дејство</a:t>
            </a:r>
            <a:r>
              <a:rPr lang="en-US" sz="2400" smtClean="0"/>
              <a:t> </a:t>
            </a:r>
            <a:r>
              <a:rPr lang="sr-Cyrl-CS" sz="2400" smtClean="0"/>
              <a:t>на</a:t>
            </a:r>
            <a:r>
              <a:rPr lang="en-US" sz="2400" smtClean="0"/>
              <a:t> </a:t>
            </a:r>
            <a:r>
              <a:rPr lang="sr-Cyrl-CS" sz="2400" smtClean="0"/>
              <a:t>одређене</a:t>
            </a:r>
            <a:r>
              <a:rPr lang="en-US" sz="2400" smtClean="0"/>
              <a:t> </a:t>
            </a:r>
            <a:r>
              <a:rPr lang="sr-Cyrl-CS" sz="2400" smtClean="0"/>
              <a:t>функције</a:t>
            </a:r>
            <a:r>
              <a:rPr lang="en-US" sz="2400" smtClean="0"/>
              <a:t> </a:t>
            </a:r>
            <a:r>
              <a:rPr lang="sr-Cyrl-CS" sz="2400" smtClean="0"/>
              <a:t>организма</a:t>
            </a:r>
            <a:endParaRPr lang="en-US" sz="2400" smtClean="0"/>
          </a:p>
          <a:p>
            <a:pPr>
              <a:lnSpc>
                <a:spcPct val="80000"/>
              </a:lnSpc>
            </a:pPr>
            <a:r>
              <a:rPr lang="sr-Cyrl-CS" sz="2400" smtClean="0"/>
              <a:t>Дејство</a:t>
            </a:r>
            <a:r>
              <a:rPr lang="en-US" sz="2400" smtClean="0"/>
              <a:t> </a:t>
            </a:r>
            <a:r>
              <a:rPr lang="sr-Cyrl-CS" sz="2400" smtClean="0"/>
              <a:t>мора</a:t>
            </a:r>
            <a:r>
              <a:rPr lang="en-US" sz="2400" smtClean="0"/>
              <a:t> </a:t>
            </a:r>
            <a:r>
              <a:rPr lang="sr-Cyrl-CS" sz="2400" smtClean="0"/>
              <a:t>да</a:t>
            </a:r>
            <a:r>
              <a:rPr lang="en-US" sz="2400" smtClean="0"/>
              <a:t> </a:t>
            </a:r>
            <a:r>
              <a:rPr lang="sr-Cyrl-CS" sz="2400" smtClean="0"/>
              <a:t>буде</a:t>
            </a:r>
            <a:r>
              <a:rPr lang="en-US" sz="2400" smtClean="0"/>
              <a:t> </a:t>
            </a:r>
            <a:r>
              <a:rPr lang="sr-Cyrl-CS" sz="2400" smtClean="0"/>
              <a:t>научно</a:t>
            </a:r>
            <a:r>
              <a:rPr lang="en-US" sz="2400" smtClean="0"/>
              <a:t> </a:t>
            </a:r>
            <a:r>
              <a:rPr lang="sr-Cyrl-CS" sz="2400" smtClean="0"/>
              <a:t>потврђено</a:t>
            </a:r>
            <a:endParaRPr lang="en-US" sz="2400" smtClean="0"/>
          </a:p>
          <a:p>
            <a:pPr>
              <a:lnSpc>
                <a:spcPct val="80000"/>
              </a:lnSpc>
            </a:pPr>
            <a:r>
              <a:rPr lang="sr-Cyrl-CS" sz="2400" smtClean="0"/>
              <a:t>Позитивно</a:t>
            </a:r>
            <a:r>
              <a:rPr lang="en-US" sz="2400" smtClean="0"/>
              <a:t> </a:t>
            </a:r>
            <a:r>
              <a:rPr lang="sr-Cyrl-CS" sz="2400" smtClean="0"/>
              <a:t>дејство</a:t>
            </a:r>
            <a:r>
              <a:rPr lang="en-US" sz="2400" smtClean="0"/>
              <a:t> </a:t>
            </a:r>
            <a:r>
              <a:rPr lang="sr-Cyrl-CS" sz="2400" smtClean="0"/>
              <a:t>мора</a:t>
            </a:r>
            <a:r>
              <a:rPr lang="en-US" sz="2400" smtClean="0"/>
              <a:t> </a:t>
            </a:r>
            <a:r>
              <a:rPr lang="sr-Cyrl-CS" sz="2400" smtClean="0"/>
              <a:t>да</a:t>
            </a:r>
            <a:r>
              <a:rPr lang="en-US" sz="2400" smtClean="0"/>
              <a:t> </a:t>
            </a:r>
            <a:r>
              <a:rPr lang="sr-Cyrl-CS" sz="2400" smtClean="0"/>
              <a:t>се</a:t>
            </a:r>
            <a:r>
              <a:rPr lang="en-US" sz="2400" smtClean="0"/>
              <a:t> </a:t>
            </a:r>
            <a:r>
              <a:rPr lang="sr-Cyrl-CS" sz="2400" smtClean="0"/>
              <a:t>јави</a:t>
            </a:r>
            <a:r>
              <a:rPr lang="en-US" sz="2400" smtClean="0"/>
              <a:t> </a:t>
            </a:r>
            <a:r>
              <a:rPr lang="sr-Cyrl-CS" sz="2400" smtClean="0"/>
              <a:t>конзумирањем</a:t>
            </a:r>
            <a:r>
              <a:rPr lang="en-US" sz="2400" smtClean="0"/>
              <a:t> </a:t>
            </a:r>
            <a:r>
              <a:rPr lang="sr-Cyrl-CS" sz="2400" smtClean="0"/>
              <a:t>уобичајене</a:t>
            </a:r>
            <a:r>
              <a:rPr lang="en-US" sz="2400" smtClean="0"/>
              <a:t> </a:t>
            </a:r>
            <a:r>
              <a:rPr lang="sr-Cyrl-CS" sz="2400" smtClean="0"/>
              <a:t>количине</a:t>
            </a:r>
            <a:r>
              <a:rPr lang="en-US" sz="2400" smtClean="0"/>
              <a:t> </a:t>
            </a:r>
            <a:r>
              <a:rPr lang="sr-Cyrl-CS" sz="2400" smtClean="0"/>
              <a:t>хране</a:t>
            </a:r>
            <a:r>
              <a:rPr lang="en-US" sz="2400" smtClean="0"/>
              <a:t> </a:t>
            </a:r>
            <a:endParaRPr lang="sr-Latn-CS" sz="2400" smtClean="0"/>
          </a:p>
          <a:p>
            <a:pPr>
              <a:lnSpc>
                <a:spcPct val="80000"/>
              </a:lnSpc>
            </a:pPr>
            <a:r>
              <a:rPr lang="sr-Latn-CS" sz="2400" smtClean="0"/>
              <a:t>Фортификована и обогаћене храна</a:t>
            </a:r>
          </a:p>
          <a:p>
            <a:pPr>
              <a:lnSpc>
                <a:spcPct val="80000"/>
              </a:lnSpc>
            </a:pPr>
            <a:endParaRPr lang="en-US" sz="2400" smtClean="0">
              <a:solidFill>
                <a:srgbClr val="A50021"/>
              </a:solidFill>
            </a:endParaRPr>
          </a:p>
          <a:p>
            <a:pPr>
              <a:lnSpc>
                <a:spcPct val="80000"/>
              </a:lnSpc>
            </a:pPr>
            <a:endParaRPr lang="en-US" sz="2400" smtClean="0"/>
          </a:p>
        </p:txBody>
      </p:sp>
    </p:spTree>
  </p:cSld>
  <p:clrMapOvr>
    <a:masterClrMapping/>
  </p:clrMapOvr>
  <p:transition advTm="43978"/>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p:cNvSpPr>
          <p:nvPr>
            <p:ph type="body" idx="1"/>
          </p:nvPr>
        </p:nvSpPr>
        <p:spPr/>
        <p:txBody>
          <a:bodyPr/>
          <a:lstStyle/>
          <a:p>
            <a:r>
              <a:rPr lang="sr-Latn-CS" sz="2800" smtClean="0"/>
              <a:t>Фортификација хране је намерни додатак есенцијалних микронутријенета ради побољшања нутритивних квалитета хране и пружања јавноздравствене користи (јодирање кухињске соли).</a:t>
            </a:r>
          </a:p>
          <a:p>
            <a:r>
              <a:rPr lang="sr-Latn-CS" sz="2800" smtClean="0"/>
              <a:t>Обогаћивање хране је додатак микронутријенета изгубљених током прерадае и производње хране (додавање витамина В изгубљених током прераде житарица у брашно) </a:t>
            </a:r>
            <a:endParaRPr lang="en-US" sz="2800" smtClean="0"/>
          </a:p>
        </p:txBody>
      </p:sp>
    </p:spTree>
  </p:cSld>
  <p:clrMapOvr>
    <a:masterClrMapping/>
  </p:clrMapOvr>
  <p:transition advTm="36907"/>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l"/>
            <a:r>
              <a:rPr lang="sr-Latn-CS" sz="3200" smtClean="0"/>
              <a:t>Дијететски производи зависно од састава и намене, стављају се у промет као:</a:t>
            </a:r>
            <a:br>
              <a:rPr lang="sr-Latn-CS" sz="3200" smtClean="0"/>
            </a:br>
            <a:endParaRPr lang="sr-Latn-CS" sz="3200" smtClean="0"/>
          </a:p>
        </p:txBody>
      </p:sp>
      <p:sp>
        <p:nvSpPr>
          <p:cNvPr id="3" name="Content Placeholder 2"/>
          <p:cNvSpPr>
            <a:spLocks noGrp="1"/>
          </p:cNvSpPr>
          <p:nvPr>
            <p:ph idx="1"/>
          </p:nvPr>
        </p:nvSpPr>
        <p:spPr/>
        <p:txBody>
          <a:bodyPr>
            <a:normAutofit/>
          </a:bodyPr>
          <a:lstStyle/>
          <a:p>
            <a:pPr marL="0" indent="0">
              <a:buFont typeface="Arial" charset="0"/>
              <a:buNone/>
            </a:pPr>
            <a:r>
              <a:rPr lang="sr-Latn-CS" sz="2800" smtClean="0"/>
              <a:t>1) формуле за одојчад;</a:t>
            </a:r>
          </a:p>
          <a:p>
            <a:pPr marL="0" indent="0">
              <a:buFont typeface="Arial" charset="0"/>
              <a:buNone/>
            </a:pPr>
            <a:r>
              <a:rPr lang="sr-Latn-CS" sz="2800" smtClean="0"/>
              <a:t>2) храна за одојчад и малу децу;</a:t>
            </a:r>
          </a:p>
          <a:p>
            <a:pPr marL="0" indent="0">
              <a:buFont typeface="Arial" charset="0"/>
              <a:buNone/>
            </a:pPr>
            <a:r>
              <a:rPr lang="sr-Latn-CS" sz="2800" smtClean="0"/>
              <a:t>3) храна за особе на дијети за мршављење;</a:t>
            </a:r>
          </a:p>
          <a:p>
            <a:pPr marL="0" indent="0">
              <a:buFont typeface="Arial" charset="0"/>
              <a:buNone/>
            </a:pPr>
            <a:r>
              <a:rPr lang="sr-Latn-CS" sz="2800" smtClean="0"/>
              <a:t>4) храна за посебне медицинске намене;</a:t>
            </a:r>
          </a:p>
          <a:p>
            <a:pPr marL="0" indent="0">
              <a:buFont typeface="Arial" charset="0"/>
              <a:buNone/>
            </a:pPr>
            <a:r>
              <a:rPr lang="sr-Latn-CS" sz="2800" smtClean="0"/>
              <a:t>5) храна за особе интолерантне на глутен;</a:t>
            </a:r>
          </a:p>
          <a:p>
            <a:pPr marL="0" indent="0">
              <a:buFont typeface="Arial" charset="0"/>
              <a:buNone/>
            </a:pPr>
            <a:r>
              <a:rPr lang="sr-Latn-CS" sz="2800" smtClean="0"/>
              <a:t>6) замене за со за људску исхрану, и</a:t>
            </a:r>
          </a:p>
          <a:p>
            <a:pPr marL="0" indent="0">
              <a:buFont typeface="Arial" charset="0"/>
              <a:buNone/>
            </a:pPr>
            <a:r>
              <a:rPr lang="sr-Latn-CS" sz="2800" smtClean="0"/>
              <a:t>7) додаци исхрани (дијететски суплементи).</a:t>
            </a:r>
          </a:p>
          <a:p>
            <a:pPr marL="0" indent="0"/>
            <a:endParaRPr lang="sr-Latn-CS" sz="2800" smtClean="0"/>
          </a:p>
        </p:txBody>
      </p:sp>
    </p:spTree>
  </p:cSld>
  <p:clrMapOvr>
    <a:masterClrMapping/>
  </p:clrMapOvr>
  <p:transition advTm="28658"/>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itle 1"/>
          <p:cNvSpPr>
            <a:spLocks noGrp="1"/>
          </p:cNvSpPr>
          <p:nvPr>
            <p:ph type="title"/>
          </p:nvPr>
        </p:nvSpPr>
        <p:spPr>
          <a:xfrm>
            <a:off x="179388" y="-100013"/>
            <a:ext cx="8964612" cy="1143001"/>
          </a:xfrm>
        </p:spPr>
        <p:txBody>
          <a:bodyPr/>
          <a:lstStyle/>
          <a:p>
            <a:r>
              <a:rPr lang="sr-Latn-CS" sz="2800" b="1" smtClean="0"/>
              <a:t>Функционалана храна по дефиницији ЕУ може да буде:</a:t>
            </a:r>
          </a:p>
        </p:txBody>
      </p:sp>
      <p:sp>
        <p:nvSpPr>
          <p:cNvPr id="92165" name="Text Box 5"/>
          <p:cNvSpPr txBox="1">
            <a:spLocks noChangeArrowheads="1"/>
          </p:cNvSpPr>
          <p:nvPr/>
        </p:nvSpPr>
        <p:spPr bwMode="auto">
          <a:xfrm>
            <a:off x="179388" y="908050"/>
            <a:ext cx="8964612" cy="5730875"/>
          </a:xfrm>
          <a:prstGeom prst="rect">
            <a:avLst/>
          </a:prstGeom>
          <a:noFill/>
          <a:ln w="9525">
            <a:noFill/>
            <a:miter lim="800000"/>
            <a:headEnd/>
            <a:tailEnd/>
          </a:ln>
          <a:effectLst/>
        </p:spPr>
        <p:txBody>
          <a:bodyPr>
            <a:spAutoFit/>
          </a:bodyPr>
          <a:lstStyle/>
          <a:p>
            <a:pPr>
              <a:spcBef>
                <a:spcPct val="50000"/>
              </a:spcBef>
              <a:buFontTx/>
              <a:buChar char="•"/>
            </a:pPr>
            <a:r>
              <a:rPr lang="sr-Latn-CS" sz="2000"/>
              <a:t>Природна, неизмењена храна</a:t>
            </a:r>
          </a:p>
          <a:p>
            <a:pPr>
              <a:spcBef>
                <a:spcPct val="50000"/>
              </a:spcBef>
              <a:buFontTx/>
              <a:buChar char="•"/>
            </a:pPr>
            <a:r>
              <a:rPr lang="sr-Latn-CS" sz="2000"/>
              <a:t>Храна којој је повећан садржај састојака специфичним начином узгајања, размножавања  или биотехнологијом (парадајз са више ликопена)</a:t>
            </a:r>
          </a:p>
          <a:p>
            <a:pPr>
              <a:spcBef>
                <a:spcPct val="50000"/>
              </a:spcBef>
              <a:buFontTx/>
              <a:buChar char="•"/>
            </a:pPr>
            <a:r>
              <a:rPr lang="sr-Latn-CS" sz="2000"/>
              <a:t>Храна у којој је смањен садржај састојака или је састојак уклоњен технолошким и/или биотехнолошким поступцима (млечни производи са смањеним садржајем масти)</a:t>
            </a:r>
          </a:p>
          <a:p>
            <a:pPr>
              <a:spcBef>
                <a:spcPct val="50000"/>
              </a:spcBef>
              <a:buFontTx/>
              <a:buChar char="•"/>
            </a:pPr>
            <a:r>
              <a:rPr lang="sr-Latn-CS" sz="2000"/>
              <a:t>Храна којој су додати састојци како би се обезбедила здравствена добит (јогурт са пробиотиком)</a:t>
            </a:r>
          </a:p>
          <a:p>
            <a:pPr>
              <a:spcBef>
                <a:spcPct val="50000"/>
              </a:spcBef>
              <a:buFontTx/>
              <a:buChar char="•"/>
            </a:pPr>
            <a:r>
              <a:rPr lang="sr-Latn-CS" sz="2000"/>
              <a:t>Храна у којој је састојак замењен другим састојком са повољнијим здравственим ефектима</a:t>
            </a:r>
          </a:p>
          <a:p>
            <a:pPr>
              <a:spcBef>
                <a:spcPct val="50000"/>
              </a:spcBef>
              <a:buFontTx/>
              <a:buChar char="•"/>
            </a:pPr>
            <a:r>
              <a:rPr lang="sr-Latn-CS" sz="2000"/>
              <a:t>Храна у којој је састојак измењен ензимским, хемијским или технолошким путем како би се обезбедио повољан здравствени ефекат</a:t>
            </a:r>
          </a:p>
          <a:p>
            <a:pPr>
              <a:spcBef>
                <a:spcPct val="50000"/>
              </a:spcBef>
              <a:buFontTx/>
              <a:buChar char="•"/>
            </a:pPr>
            <a:r>
              <a:rPr lang="sr-Latn-CS" sz="2000"/>
              <a:t>Храна у којој је измењена доступност састојака</a:t>
            </a:r>
          </a:p>
          <a:p>
            <a:pPr>
              <a:spcBef>
                <a:spcPct val="50000"/>
              </a:spcBef>
              <a:buFontTx/>
              <a:buChar char="•"/>
            </a:pPr>
            <a:r>
              <a:rPr lang="sr-Latn-CS" sz="2000"/>
              <a:t>Храна у којој је садржај састојака измењен комбинацијом претходно наведеним методома</a:t>
            </a:r>
            <a:endParaRPr lang="en-US" sz="2000"/>
          </a:p>
        </p:txBody>
      </p:sp>
    </p:spTree>
  </p:cSld>
  <p:clrMapOvr>
    <a:masterClrMapping/>
  </p:clrMapOvr>
  <p:transition advTm="67221"/>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p:cNvSpPr>
            <a:spLocks noGrp="1"/>
          </p:cNvSpPr>
          <p:nvPr>
            <p:ph type="title"/>
          </p:nvPr>
        </p:nvSpPr>
        <p:spPr>
          <a:xfrm>
            <a:off x="457200" y="-315913"/>
            <a:ext cx="8229600" cy="1143001"/>
          </a:xfrm>
        </p:spPr>
        <p:txBody>
          <a:bodyPr/>
          <a:lstStyle/>
          <a:p>
            <a:pPr algn="l"/>
            <a:r>
              <a:rPr lang="sr-Latn-CS" sz="2800" smtClean="0"/>
              <a:t>Циљне групе</a:t>
            </a:r>
          </a:p>
        </p:txBody>
      </p:sp>
      <p:sp>
        <p:nvSpPr>
          <p:cNvPr id="3" name="Content Placeholder 2"/>
          <p:cNvSpPr>
            <a:spLocks noGrp="1"/>
          </p:cNvSpPr>
          <p:nvPr>
            <p:ph idx="1"/>
          </p:nvPr>
        </p:nvSpPr>
        <p:spPr/>
        <p:txBody>
          <a:bodyPr>
            <a:normAutofit lnSpcReduction="10000"/>
          </a:bodyPr>
          <a:lstStyle/>
          <a:p>
            <a:pPr>
              <a:lnSpc>
                <a:spcPct val="90000"/>
              </a:lnSpc>
            </a:pPr>
            <a:r>
              <a:rPr lang="sr-Latn-CS" sz="2400" smtClean="0"/>
              <a:t>Општа популација</a:t>
            </a:r>
          </a:p>
          <a:p>
            <a:pPr>
              <a:lnSpc>
                <a:spcPct val="90000"/>
              </a:lnSpc>
            </a:pPr>
            <a:r>
              <a:rPr lang="sr-Latn-CS" sz="2400" smtClean="0"/>
              <a:t>Специфична популациона група (по узрасту или генетичким карактеристикама, популационе групе са доказаним нутритивним дефицитом) </a:t>
            </a:r>
          </a:p>
          <a:p>
            <a:pPr>
              <a:lnSpc>
                <a:spcPct val="90000"/>
              </a:lnSpc>
              <a:buFont typeface="Arial" charset="0"/>
              <a:buNone/>
            </a:pPr>
            <a:r>
              <a:rPr lang="sr-Latn-CS" sz="2400" smtClean="0"/>
              <a:t>ЕФИКАСНОСТ</a:t>
            </a:r>
          </a:p>
          <a:p>
            <a:pPr>
              <a:lnSpc>
                <a:spcPct val="90000"/>
              </a:lnSpc>
              <a:buFont typeface="Arial" charset="0"/>
              <a:buNone/>
            </a:pPr>
            <a:r>
              <a:rPr lang="sr-Latn-CS" sz="2400" smtClean="0"/>
              <a:t>Није могуће објективно мерити-најчешће </a:t>
            </a:r>
          </a:p>
          <a:p>
            <a:pPr>
              <a:lnSpc>
                <a:spcPct val="90000"/>
              </a:lnSpc>
              <a:buFont typeface="Arial" charset="0"/>
              <a:buNone/>
            </a:pPr>
            <a:r>
              <a:rPr lang="sr-Latn-CS" sz="2400" smtClean="0"/>
              <a:t>Методе:</a:t>
            </a:r>
          </a:p>
          <a:p>
            <a:pPr>
              <a:lnSpc>
                <a:spcPct val="90000"/>
              </a:lnSpc>
              <a:buFont typeface="Arial" charset="0"/>
              <a:buAutoNum type="arabicPeriod"/>
            </a:pPr>
            <a:r>
              <a:rPr lang="sr-Latn-CS" sz="2400" smtClean="0"/>
              <a:t>Маркери циљних функција (присуство пробиотских колонија у колону указује на успешан пролазак пробиотика кроз горње делове ГИТ-а)</a:t>
            </a:r>
          </a:p>
          <a:p>
            <a:pPr>
              <a:lnSpc>
                <a:spcPct val="90000"/>
              </a:lnSpc>
              <a:buFont typeface="Arial" charset="0"/>
              <a:buAutoNum type="arabicPeriod"/>
            </a:pPr>
            <a:r>
              <a:rPr lang="sr-Latn-CS" sz="2400" smtClean="0"/>
              <a:t>Маркери различитих фаза у настану оштећења здравља (густина коштане масе маркер за процену функционалне хране која може да смањи ризик од остеопорозе)</a:t>
            </a:r>
          </a:p>
        </p:txBody>
      </p:sp>
    </p:spTree>
  </p:cSld>
  <p:clrMapOvr>
    <a:masterClrMapping/>
  </p:clrMapOvr>
  <p:transition advTm="48102"/>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sr-Latn-CS" sz="3200" smtClean="0"/>
              <a:t>Здравствене користи</a:t>
            </a:r>
          </a:p>
        </p:txBody>
      </p:sp>
      <p:sp>
        <p:nvSpPr>
          <p:cNvPr id="3" name="Content Placeholder 2"/>
          <p:cNvSpPr>
            <a:spLocks noGrp="1"/>
          </p:cNvSpPr>
          <p:nvPr>
            <p:ph idx="1"/>
          </p:nvPr>
        </p:nvSpPr>
        <p:spPr/>
        <p:txBody>
          <a:bodyPr>
            <a:normAutofit/>
          </a:bodyPr>
          <a:lstStyle/>
          <a:p>
            <a:r>
              <a:rPr lang="sr-Latn-CS" sz="2800" smtClean="0"/>
              <a:t>Раст и развој (одојчад, мала деца, труднице, дојиље, школска деца и адолесценти)</a:t>
            </a:r>
          </a:p>
          <a:p>
            <a:r>
              <a:rPr lang="sr-Latn-CS" sz="2800" smtClean="0"/>
              <a:t>Очување здравља (одржавање Е равнотеже, физиолошке функције КВС-а, ГИС-а, менталног здравља, физичке кондиције)</a:t>
            </a:r>
          </a:p>
          <a:p>
            <a:r>
              <a:rPr lang="sr-Latn-CS" sz="2800" smtClean="0"/>
              <a:t>Смањење ризика за настанак гојазности, КВБ, шећерне болести тип 2, обољења коштано-зглобног система, метаболичког синдрома...</a:t>
            </a:r>
          </a:p>
        </p:txBody>
      </p:sp>
    </p:spTree>
  </p:cSld>
  <p:clrMapOvr>
    <a:masterClrMapping/>
  </p:clrMapOvr>
  <p:transition advTm="41824"/>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sr-Latn-CS" sz="2400" smtClean="0"/>
              <a:t>Храна произведена по принципима и методама сертификоване органске производње</a:t>
            </a:r>
          </a:p>
          <a:p>
            <a:r>
              <a:rPr lang="sr-Latn-CS" sz="2400" smtClean="0"/>
              <a:t>Закони природе</a:t>
            </a:r>
          </a:p>
          <a:p>
            <a:r>
              <a:rPr lang="sr-Latn-CS" sz="2400" smtClean="0"/>
              <a:t>Квалитетна                          храна</a:t>
            </a:r>
          </a:p>
          <a:p>
            <a:r>
              <a:rPr lang="sr-Latn-CS" sz="2400" smtClean="0"/>
              <a:t>Здравствено безбедна </a:t>
            </a:r>
          </a:p>
          <a:p>
            <a:endParaRPr lang="sr-Latn-CS" sz="2400" smtClean="0"/>
          </a:p>
          <a:p>
            <a:r>
              <a:rPr lang="sr-Latn-CS" sz="2400" smtClean="0"/>
              <a:t>Закон о органској производњи хране (2010.)</a:t>
            </a:r>
          </a:p>
          <a:p>
            <a:pPr>
              <a:buFont typeface="Arial" charset="0"/>
              <a:buNone/>
            </a:pPr>
            <a:r>
              <a:rPr lang="sr-Latn-CS" sz="2400" smtClean="0"/>
              <a:t>Еколошка</a:t>
            </a:r>
          </a:p>
          <a:p>
            <a:pPr>
              <a:buFont typeface="Arial" charset="0"/>
              <a:buNone/>
            </a:pPr>
            <a:r>
              <a:rPr lang="sr-Latn-CS" sz="2400" smtClean="0"/>
              <a:t>Биолошка             ознаке</a:t>
            </a:r>
          </a:p>
          <a:p>
            <a:pPr>
              <a:buFont typeface="Arial" charset="0"/>
              <a:buNone/>
            </a:pPr>
            <a:r>
              <a:rPr lang="sr-Latn-CS" sz="2400" smtClean="0"/>
              <a:t>Органска </a:t>
            </a:r>
          </a:p>
        </p:txBody>
      </p:sp>
      <p:sp>
        <p:nvSpPr>
          <p:cNvPr id="4" name="Right Brace 3"/>
          <p:cNvSpPr/>
          <p:nvPr/>
        </p:nvSpPr>
        <p:spPr>
          <a:xfrm>
            <a:off x="3995738" y="2709863"/>
            <a:ext cx="215900" cy="8636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sr-Latn-RS"/>
          </a:p>
        </p:txBody>
      </p:sp>
      <p:sp>
        <p:nvSpPr>
          <p:cNvPr id="5" name="Right Brace 4"/>
          <p:cNvSpPr/>
          <p:nvPr/>
        </p:nvSpPr>
        <p:spPr>
          <a:xfrm>
            <a:off x="2411413" y="4579938"/>
            <a:ext cx="360362" cy="151288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sr-Latn-RS"/>
          </a:p>
        </p:txBody>
      </p:sp>
      <p:sp>
        <p:nvSpPr>
          <p:cNvPr id="98311" name="Title 1"/>
          <p:cNvSpPr>
            <a:spLocks noGrp="1"/>
          </p:cNvSpPr>
          <p:nvPr>
            <p:ph type="title" idx="4294967295"/>
          </p:nvPr>
        </p:nvSpPr>
        <p:spPr/>
        <p:txBody>
          <a:bodyPr/>
          <a:lstStyle/>
          <a:p>
            <a:r>
              <a:rPr lang="sr-Latn-CS" sz="3200" b="1" smtClean="0"/>
              <a:t>Органски произведена храна</a:t>
            </a:r>
          </a:p>
        </p:txBody>
      </p:sp>
    </p:spTree>
  </p:cSld>
  <p:clrMapOvr>
    <a:masterClrMapping/>
  </p:clrMapOvr>
  <p:transition advTm="39254"/>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468313" y="260350"/>
            <a:ext cx="8229600" cy="1143000"/>
          </a:xfrm>
        </p:spPr>
        <p:txBody>
          <a:bodyPr/>
          <a:lstStyle/>
          <a:p>
            <a:r>
              <a:rPr lang="sr-Latn-CS" sz="3200" smtClean="0"/>
              <a:t>Органски произведена храна - забрањено </a:t>
            </a:r>
          </a:p>
        </p:txBody>
      </p:sp>
      <p:sp>
        <p:nvSpPr>
          <p:cNvPr id="99331" name="Content Placeholder 2"/>
          <p:cNvSpPr>
            <a:spLocks noGrp="1"/>
          </p:cNvSpPr>
          <p:nvPr>
            <p:ph idx="1"/>
          </p:nvPr>
        </p:nvSpPr>
        <p:spPr/>
        <p:txBody>
          <a:bodyPr/>
          <a:lstStyle/>
          <a:p>
            <a:r>
              <a:rPr lang="sr-Latn-CS" sz="2800" smtClean="0"/>
              <a:t>Синтетичка минерална ђубрива</a:t>
            </a:r>
          </a:p>
          <a:p>
            <a:r>
              <a:rPr lang="sr-Latn-CS" sz="2800" smtClean="0"/>
              <a:t>Хормони</a:t>
            </a:r>
          </a:p>
          <a:p>
            <a:r>
              <a:rPr lang="sr-Latn-CS" sz="2800" smtClean="0"/>
              <a:t>Антибиотици</a:t>
            </a:r>
          </a:p>
          <a:p>
            <a:r>
              <a:rPr lang="sr-Latn-CS" sz="2800" smtClean="0"/>
              <a:t>Пестициди</a:t>
            </a:r>
          </a:p>
          <a:p>
            <a:r>
              <a:rPr lang="sr-Latn-CS" sz="2800" smtClean="0"/>
              <a:t>ГМО</a:t>
            </a:r>
          </a:p>
          <a:p>
            <a:r>
              <a:rPr lang="sr-Latn-CS" sz="2800" smtClean="0"/>
              <a:t>Адитиви </a:t>
            </a:r>
          </a:p>
        </p:txBody>
      </p:sp>
    </p:spTree>
  </p:cSld>
  <p:clrMapOvr>
    <a:masterClrMapping/>
  </p:clrMapOvr>
  <p:transition advTm="16366"/>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title"/>
          </p:nvPr>
        </p:nvSpPr>
        <p:spPr/>
        <p:txBody>
          <a:bodyPr/>
          <a:lstStyle/>
          <a:p>
            <a:r>
              <a:rPr lang="sr-Latn-CS" sz="3200" smtClean="0"/>
              <a:t>Органски произведена храна-карактеристике</a:t>
            </a:r>
          </a:p>
        </p:txBody>
      </p:sp>
      <p:sp>
        <p:nvSpPr>
          <p:cNvPr id="101379" name="Content Placeholder 2"/>
          <p:cNvSpPr>
            <a:spLocks noGrp="1"/>
          </p:cNvSpPr>
          <p:nvPr>
            <p:ph idx="1"/>
          </p:nvPr>
        </p:nvSpPr>
        <p:spPr/>
        <p:txBody>
          <a:bodyPr/>
          <a:lstStyle/>
          <a:p>
            <a:r>
              <a:rPr lang="sr-Latn-CS" sz="2400" smtClean="0"/>
              <a:t>Разноврснија</a:t>
            </a:r>
          </a:p>
          <a:p>
            <a:r>
              <a:rPr lang="sr-Latn-CS" sz="2400" smtClean="0"/>
              <a:t>Плодоред (ротација усева)</a:t>
            </a:r>
          </a:p>
          <a:p>
            <a:r>
              <a:rPr lang="sr-Latn-CS" sz="2400" smtClean="0"/>
              <a:t>Уравнотежење биљне и сточарске производње</a:t>
            </a:r>
          </a:p>
          <a:p>
            <a:r>
              <a:rPr lang="sr-Latn-CS" sz="2400" smtClean="0"/>
              <a:t>Аутохтоне врсте и расе животиња адаптиране на конкретне услове животне средине</a:t>
            </a:r>
          </a:p>
          <a:p>
            <a:r>
              <a:rPr lang="sr-Latn-CS" sz="2400" smtClean="0"/>
              <a:t>Природан мирис и укус, интензивније боје</a:t>
            </a:r>
          </a:p>
          <a:p>
            <a:r>
              <a:rPr lang="sr-Latn-CS" sz="2400" smtClean="0"/>
              <a:t>Већи садржај суве материје, секундарних метаболита и других микронутријената (фенола и полифенола у јабуци, поморанџи, црном луку, кромпиру, парадајзу , паприци, флавоноида и кверцетина и витамина С у парадајзу и паприци, </a:t>
            </a:r>
            <a:r>
              <a:rPr lang="en-US" sz="2400" smtClean="0"/>
              <a:t>Fe</a:t>
            </a:r>
            <a:r>
              <a:rPr lang="sr-Latn-CS" sz="2400" smtClean="0"/>
              <a:t>,</a:t>
            </a:r>
            <a:r>
              <a:rPr lang="en-US" sz="2400" smtClean="0"/>
              <a:t> Mg, P</a:t>
            </a:r>
            <a:r>
              <a:rPr lang="sr-Latn-CS" sz="2400" smtClean="0"/>
              <a:t>) </a:t>
            </a:r>
          </a:p>
          <a:p>
            <a:r>
              <a:rPr lang="sr-Latn-CS" sz="2400" smtClean="0"/>
              <a:t>Мањи садржај нитрата</a:t>
            </a:r>
          </a:p>
          <a:p>
            <a:endParaRPr lang="sr-Latn-CS" sz="2400" smtClean="0"/>
          </a:p>
          <a:p>
            <a:endParaRPr lang="sr-Latn-CS" sz="2400" smtClean="0"/>
          </a:p>
        </p:txBody>
      </p:sp>
    </p:spTree>
  </p:cSld>
  <p:clrMapOvr>
    <a:masterClrMapping/>
  </p:clrMapOvr>
  <p:transition advTm="98774"/>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sr-Cyrl-CS" sz="3200" b="1" smtClean="0"/>
              <a:t>Нутригеномика и нутригенетика</a:t>
            </a:r>
            <a:endParaRPr lang="sr-Latn-CS" sz="3200" b="1" smtClean="0"/>
          </a:p>
        </p:txBody>
      </p:sp>
      <p:sp>
        <p:nvSpPr>
          <p:cNvPr id="104451" name="Content Placeholder 2"/>
          <p:cNvSpPr>
            <a:spLocks noGrp="1"/>
          </p:cNvSpPr>
          <p:nvPr>
            <p:ph idx="1"/>
          </p:nvPr>
        </p:nvSpPr>
        <p:spPr/>
        <p:txBody>
          <a:bodyPr/>
          <a:lstStyle/>
          <a:p>
            <a:r>
              <a:rPr lang="sr-Latn-CS" sz="2800" smtClean="0"/>
              <a:t>Нутригеномика је истраживачка наука која проучава утицај хране на ген</a:t>
            </a:r>
            <a:r>
              <a:rPr lang="en-US" sz="2800" smtClean="0"/>
              <a:t>o</a:t>
            </a:r>
            <a:r>
              <a:rPr lang="sr-Latn-CS" sz="2800" smtClean="0"/>
              <a:t>м и генску експресију (метаболичке путеве и хомеостатску контролу)</a:t>
            </a:r>
          </a:p>
          <a:p>
            <a:r>
              <a:rPr lang="sr-Latn-CS" sz="2800" smtClean="0"/>
              <a:t>Нутригенетика  је примењена наука која проучава утицај генотипа на одговор појединца на храну, исхрану и осетљивост на поремећаје здравља.</a:t>
            </a:r>
          </a:p>
          <a:p>
            <a:r>
              <a:rPr lang="sr-Latn-CS" sz="2800" smtClean="0"/>
              <a:t>Крајњи циљ је пружање одговарајућих препорука у оквиру персонализоване исхране.</a:t>
            </a:r>
          </a:p>
        </p:txBody>
      </p:sp>
    </p:spTree>
  </p:cSld>
  <p:clrMapOvr>
    <a:masterClrMapping/>
  </p:clrMapOvr>
  <p:transition advTm="27267"/>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Text Box 4"/>
          <p:cNvSpPr txBox="1">
            <a:spLocks noChangeArrowheads="1"/>
          </p:cNvSpPr>
          <p:nvPr/>
        </p:nvSpPr>
        <p:spPr bwMode="auto">
          <a:xfrm>
            <a:off x="0" y="0"/>
            <a:ext cx="8964613" cy="1066800"/>
          </a:xfrm>
          <a:prstGeom prst="rect">
            <a:avLst/>
          </a:prstGeom>
          <a:noFill/>
          <a:ln w="9525">
            <a:noFill/>
            <a:miter lim="800000"/>
            <a:headEnd/>
            <a:tailEnd/>
          </a:ln>
          <a:effectLst/>
        </p:spPr>
        <p:txBody>
          <a:bodyPr>
            <a:spAutoFit/>
          </a:bodyPr>
          <a:lstStyle/>
          <a:p>
            <a:pPr algn="ctr">
              <a:spcBef>
                <a:spcPct val="50000"/>
              </a:spcBef>
            </a:pPr>
            <a:r>
              <a:rPr lang="sr-Latn-CS" sz="3200"/>
              <a:t>Пет основних принципа нутригеномике и нутригенетике</a:t>
            </a:r>
            <a:endParaRPr lang="en-US" sz="3200"/>
          </a:p>
        </p:txBody>
      </p:sp>
      <p:sp>
        <p:nvSpPr>
          <p:cNvPr id="105477" name="Text Box 5"/>
          <p:cNvSpPr txBox="1">
            <a:spLocks noChangeArrowheads="1"/>
          </p:cNvSpPr>
          <p:nvPr/>
        </p:nvSpPr>
        <p:spPr bwMode="auto">
          <a:xfrm>
            <a:off x="323850" y="1125538"/>
            <a:ext cx="8496300" cy="6116637"/>
          </a:xfrm>
          <a:prstGeom prst="rect">
            <a:avLst/>
          </a:prstGeom>
          <a:noFill/>
          <a:ln w="9525">
            <a:noFill/>
            <a:miter lim="800000"/>
            <a:headEnd/>
            <a:tailEnd/>
          </a:ln>
          <a:effectLst/>
        </p:spPr>
        <p:txBody>
          <a:bodyPr>
            <a:spAutoFit/>
          </a:bodyPr>
          <a:lstStyle/>
          <a:p>
            <a:pPr>
              <a:spcBef>
                <a:spcPct val="50000"/>
              </a:spcBef>
              <a:buFontTx/>
              <a:buChar char="•"/>
            </a:pPr>
            <a:r>
              <a:rPr lang="sr-Latn-CS" sz="2400"/>
              <a:t>Супстанце у храни могу деловати на људски геном директно (мењањем генске структуре) или индиректно (мењењем генске експресије).</a:t>
            </a:r>
          </a:p>
          <a:p>
            <a:pPr>
              <a:spcBef>
                <a:spcPct val="50000"/>
              </a:spcBef>
              <a:buFontTx/>
              <a:buChar char="•"/>
            </a:pPr>
            <a:r>
              <a:rPr lang="sr-Latn-CS" sz="2400"/>
              <a:t>Исхрана може бити озбиљан фактор ризика за бројна обољења код неких особа под специфичним околностима.</a:t>
            </a:r>
          </a:p>
          <a:p>
            <a:pPr>
              <a:spcBef>
                <a:spcPct val="50000"/>
              </a:spcBef>
              <a:buFontTx/>
              <a:buChar char="•"/>
            </a:pPr>
            <a:r>
              <a:rPr lang="sr-Latn-CS" sz="2400"/>
              <a:t>Настанак, инциденција, прогресија и/или тежина хроничне болести зависи од гена који су регулисани нутритивним факторима.</a:t>
            </a:r>
          </a:p>
          <a:p>
            <a:pPr>
              <a:spcBef>
                <a:spcPct val="50000"/>
              </a:spcBef>
              <a:buFontTx/>
              <a:buChar char="•"/>
            </a:pPr>
            <a:r>
              <a:rPr lang="sr-Latn-CS" sz="2400"/>
              <a:t>Генотип може деловати на равнотежу здравље-болест.</a:t>
            </a:r>
          </a:p>
          <a:p>
            <a:pPr>
              <a:spcBef>
                <a:spcPct val="50000"/>
              </a:spcBef>
              <a:buFontTx/>
              <a:buChar char="•"/>
            </a:pPr>
            <a:r>
              <a:rPr lang="sr-Latn-CS" sz="2400"/>
              <a:t>Нутритивна интервенција прилагођена индивидуалном нутритивном статусу, генотипу, актуелном здравственом стању и нутритивним потребама може превенирати или спречити последице хроничне болести.</a:t>
            </a:r>
          </a:p>
          <a:p>
            <a:pPr>
              <a:spcBef>
                <a:spcPct val="50000"/>
              </a:spcBef>
            </a:pPr>
            <a:endParaRPr lang="en-US" sz="2400"/>
          </a:p>
        </p:txBody>
      </p:sp>
    </p:spTree>
  </p:cSld>
  <p:clrMapOvr>
    <a:masterClrMapping/>
  </p:clrMapOvr>
  <p:transition advTm="44323"/>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Content Placeholder 2"/>
          <p:cNvSpPr>
            <a:spLocks noGrp="1"/>
          </p:cNvSpPr>
          <p:nvPr>
            <p:ph idx="1"/>
          </p:nvPr>
        </p:nvSpPr>
        <p:spPr>
          <a:xfrm>
            <a:off x="468313" y="1628775"/>
            <a:ext cx="8229600" cy="4525963"/>
          </a:xfrm>
        </p:spPr>
        <p:txBody>
          <a:bodyPr/>
          <a:lstStyle/>
          <a:p>
            <a:r>
              <a:rPr lang="sr-Latn-CS" smtClean="0"/>
              <a:t>Моногенетске болести (фенилкетонурија и сл.)-индивидуализован нутритивни третман.</a:t>
            </a:r>
          </a:p>
          <a:p>
            <a:pPr>
              <a:buFont typeface="Arial" charset="0"/>
              <a:buNone/>
            </a:pPr>
            <a:endParaRPr lang="sr-Latn-CS" smtClean="0"/>
          </a:p>
          <a:p>
            <a:pPr>
              <a:spcBef>
                <a:spcPct val="0"/>
              </a:spcBef>
              <a:buFontTx/>
              <a:buChar char="•"/>
            </a:pPr>
            <a:r>
              <a:rPr lang="sr-Latn-CS" smtClean="0"/>
              <a:t>Правилна исхрана је главни терапијски приступ.</a:t>
            </a:r>
          </a:p>
          <a:p>
            <a:endParaRPr lang="sr-Latn-CS" smtClean="0"/>
          </a:p>
        </p:txBody>
      </p:sp>
    </p:spTree>
  </p:cSld>
  <p:clrMapOvr>
    <a:masterClrMapping/>
  </p:clrMapOvr>
  <p:transition advTm="2683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sr-Latn-CS" sz="3200" smtClean="0"/>
              <a:t>Компоненте хране које могу деловати на људско здравље</a:t>
            </a:r>
          </a:p>
        </p:txBody>
      </p:sp>
      <p:sp>
        <p:nvSpPr>
          <p:cNvPr id="3" name="Content Placeholder 2"/>
          <p:cNvSpPr>
            <a:spLocks noGrp="1"/>
          </p:cNvSpPr>
          <p:nvPr>
            <p:ph idx="1"/>
          </p:nvPr>
        </p:nvSpPr>
        <p:spPr/>
        <p:txBody>
          <a:bodyPr>
            <a:normAutofit/>
          </a:bodyPr>
          <a:lstStyle/>
          <a:p>
            <a:pPr>
              <a:buFont typeface="Arial" charset="0"/>
              <a:buNone/>
            </a:pPr>
            <a:endParaRPr lang="sr-Latn-CS" sz="2800" smtClean="0"/>
          </a:p>
          <a:p>
            <a:pPr>
              <a:buFont typeface="Arial" charset="0"/>
              <a:buAutoNum type="arabicPeriod"/>
            </a:pPr>
            <a:r>
              <a:rPr lang="sr-Latn-CS" sz="2800" b="1" smtClean="0"/>
              <a:t>Фитохемикалије</a:t>
            </a:r>
            <a:r>
              <a:rPr lang="sr-Latn-CS" sz="2800" smtClean="0"/>
              <a:t>-каротеноиди, флавоноиди, изоцијанати, индоли...</a:t>
            </a:r>
          </a:p>
          <a:p>
            <a:pPr>
              <a:buFont typeface="Arial" charset="0"/>
              <a:buAutoNum type="arabicPeriod"/>
            </a:pPr>
            <a:r>
              <a:rPr lang="sr-Latn-CS" sz="2800" b="1" smtClean="0"/>
              <a:t>Зоохемикалије</a:t>
            </a:r>
            <a:r>
              <a:rPr lang="sr-Latn-CS" sz="2800" smtClean="0"/>
              <a:t>-омега 3 масна киселина, коњугована линолеинска киселина...</a:t>
            </a:r>
          </a:p>
          <a:p>
            <a:pPr>
              <a:buFont typeface="Arial" charset="0"/>
              <a:buAutoNum type="arabicPeriod"/>
            </a:pPr>
            <a:r>
              <a:rPr lang="sr-Latn-CS" sz="2800" b="1" smtClean="0"/>
              <a:t>Фунгохемикалије</a:t>
            </a:r>
            <a:r>
              <a:rPr lang="sr-Latn-CS" sz="2800" smtClean="0"/>
              <a:t>-бета глукани, лентинан...</a:t>
            </a:r>
          </a:p>
          <a:p>
            <a:pPr>
              <a:buFont typeface="Arial" charset="0"/>
              <a:buAutoNum type="arabicPeriod"/>
            </a:pPr>
            <a:r>
              <a:rPr lang="sr-Latn-CS" sz="2800" b="1" smtClean="0"/>
              <a:t>Бактериохемикалије</a:t>
            </a:r>
            <a:r>
              <a:rPr lang="sr-Latn-CS" sz="2800" smtClean="0"/>
              <a:t>-еквол, бутират и друге компоненте настале ферментацијом под дејством гастроинтестиналне флоре </a:t>
            </a:r>
          </a:p>
          <a:p>
            <a:pPr>
              <a:buFont typeface="Arial" charset="0"/>
              <a:buNone/>
            </a:pPr>
            <a:endParaRPr lang="sr-Latn-CS" sz="2800" smtClean="0"/>
          </a:p>
        </p:txBody>
      </p:sp>
    </p:spTree>
  </p:cSld>
  <p:clrMapOvr>
    <a:masterClrMapping/>
  </p:clrMapOvr>
  <p:transition advTm="4221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normAutofit/>
          </a:bodyPr>
          <a:lstStyle/>
          <a:p>
            <a:r>
              <a:rPr lang="sr-Latn-CS" sz="3200" smtClean="0"/>
              <a:t>ПОСЕБНИ ЗАХТЕВИ ЗА ДЕКЛАРИСАЊЕ</a:t>
            </a:r>
          </a:p>
        </p:txBody>
      </p:sp>
      <p:sp>
        <p:nvSpPr>
          <p:cNvPr id="3" name="Content Placeholder 2"/>
          <p:cNvSpPr>
            <a:spLocks noGrp="1"/>
          </p:cNvSpPr>
          <p:nvPr>
            <p:ph idx="1"/>
          </p:nvPr>
        </p:nvSpPr>
        <p:spPr>
          <a:xfrm>
            <a:off x="0" y="1412875"/>
            <a:ext cx="8928100" cy="5141913"/>
          </a:xfrm>
        </p:spPr>
        <p:txBody>
          <a:bodyPr>
            <a:normAutofit/>
          </a:bodyPr>
          <a:lstStyle/>
          <a:p>
            <a:pPr>
              <a:lnSpc>
                <a:spcPct val="80000"/>
              </a:lnSpc>
            </a:pPr>
            <a:r>
              <a:rPr lang="sr-Latn-CS" sz="2800" smtClean="0"/>
              <a:t>Дијететски производи морају да имају истакнуту нутритивну декларацију у складу са захтевима прописа о декларисању и означавању упакованих намирница, осим ако овим правилником није другачије прописано.</a:t>
            </a:r>
          </a:p>
          <a:p>
            <a:pPr>
              <a:lnSpc>
                <a:spcPct val="80000"/>
              </a:lnSpc>
            </a:pPr>
            <a:r>
              <a:rPr lang="sr-Latn-CS" sz="2800" smtClean="0"/>
              <a:t>Декларација мора да садржи:</a:t>
            </a:r>
          </a:p>
          <a:p>
            <a:pPr>
              <a:lnSpc>
                <a:spcPct val="80000"/>
              </a:lnSpc>
              <a:buFont typeface="Arial" charset="0"/>
              <a:buNone/>
            </a:pPr>
            <a:r>
              <a:rPr lang="sr-Latn-CS" sz="2800" smtClean="0"/>
              <a:t>1) информацију од ког узраста се производ може користити, зависно од састава, текстуре и других карактеристика (узраст не сме бити мањи од четири месеца, осим ако стручњаци не препоруче другачије);</a:t>
            </a:r>
          </a:p>
          <a:p>
            <a:pPr>
              <a:lnSpc>
                <a:spcPct val="80000"/>
              </a:lnSpc>
              <a:buFont typeface="Arial" charset="0"/>
              <a:buNone/>
            </a:pPr>
            <a:endParaRPr lang="sr-Latn-CS" sz="2800" smtClean="0"/>
          </a:p>
          <a:p>
            <a:pPr>
              <a:lnSpc>
                <a:spcPct val="80000"/>
              </a:lnSpc>
              <a:buFont typeface="Arial" charset="0"/>
              <a:buNone/>
            </a:pPr>
            <a:r>
              <a:rPr lang="sr-Latn-CS" sz="2800" smtClean="0"/>
              <a:t>2) информацију о присуству или одсуству глутена; </a:t>
            </a:r>
          </a:p>
        </p:txBody>
      </p:sp>
    </p:spTree>
  </p:cSld>
  <p:clrMapOvr>
    <a:masterClrMapping/>
  </p:clrMapOvr>
  <p:transition advTm="30385"/>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p:txBody>
          <a:bodyPr/>
          <a:lstStyle/>
          <a:p>
            <a:r>
              <a:rPr lang="sr-Latn-CS" sz="3200" smtClean="0"/>
              <a:t>Превенција болести</a:t>
            </a:r>
          </a:p>
        </p:txBody>
      </p:sp>
      <p:sp>
        <p:nvSpPr>
          <p:cNvPr id="3" name="Content Placeholder 2"/>
          <p:cNvSpPr>
            <a:spLocks noGrp="1"/>
          </p:cNvSpPr>
          <p:nvPr>
            <p:ph idx="1"/>
          </p:nvPr>
        </p:nvSpPr>
        <p:spPr/>
        <p:txBody>
          <a:bodyPr>
            <a:normAutofit/>
          </a:bodyPr>
          <a:lstStyle/>
          <a:p>
            <a:r>
              <a:rPr lang="sr-Latn-CS" sz="2800" smtClean="0"/>
              <a:t>2 постулата</a:t>
            </a:r>
          </a:p>
          <a:p>
            <a:pPr>
              <a:buFont typeface="Arial" charset="0"/>
              <a:buAutoNum type="arabicPeriod"/>
            </a:pPr>
            <a:r>
              <a:rPr lang="sr-Latn-CS" sz="2800" smtClean="0"/>
              <a:t>Неадекватан унос нутријената доводи до повећане учесталости генских мутација и мења експресију гена који учествују у одржавању стабилности генома.</a:t>
            </a:r>
          </a:p>
          <a:p>
            <a:pPr>
              <a:buFont typeface="Arial" charset="0"/>
              <a:buAutoNum type="arabicPeriod"/>
            </a:pPr>
            <a:r>
              <a:rPr lang="sr-Latn-CS" sz="2800" smtClean="0"/>
              <a:t>Генски полиморфизам може мењати биодоступност нутријената укључених у </a:t>
            </a:r>
            <a:r>
              <a:rPr lang="en-US" sz="2800" smtClean="0"/>
              <a:t>DNK</a:t>
            </a:r>
            <a:r>
              <a:rPr lang="sr-Latn-CS" sz="2800" smtClean="0"/>
              <a:t> метаболизам и поправку</a:t>
            </a:r>
          </a:p>
        </p:txBody>
      </p:sp>
    </p:spTree>
  </p:cSld>
  <p:clrMapOvr>
    <a:masterClrMapping/>
  </p:clrMapOvr>
  <p:transition advTm="26677"/>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0" y="-161925"/>
            <a:ext cx="9144000" cy="1143000"/>
          </a:xfrm>
        </p:spPr>
        <p:txBody>
          <a:bodyPr/>
          <a:lstStyle/>
          <a:p>
            <a:r>
              <a:rPr lang="sr-Latn-CS" sz="3200" smtClean="0"/>
              <a:t>Методе истраживања генске експресије</a:t>
            </a:r>
          </a:p>
        </p:txBody>
      </p:sp>
      <p:sp>
        <p:nvSpPr>
          <p:cNvPr id="3" name="Content Placeholder 2"/>
          <p:cNvSpPr>
            <a:spLocks noGrp="1"/>
          </p:cNvSpPr>
          <p:nvPr>
            <p:ph idx="1"/>
          </p:nvPr>
        </p:nvSpPr>
        <p:spPr/>
        <p:txBody>
          <a:bodyPr>
            <a:normAutofit fontScale="92500" lnSpcReduction="20000"/>
          </a:bodyPr>
          <a:lstStyle/>
          <a:p>
            <a:pPr>
              <a:lnSpc>
                <a:spcPct val="90000"/>
              </a:lnSpc>
            </a:pPr>
            <a:r>
              <a:rPr lang="sr-Latn-CS" sz="2400" b="1" smtClean="0"/>
              <a:t>Геномика</a:t>
            </a:r>
            <a:r>
              <a:rPr lang="sr-Latn-CS" sz="2400" smtClean="0"/>
              <a:t>-анализа секвенци, функције гена и промене као одговор на храну и пиће и њихове састојке.</a:t>
            </a:r>
          </a:p>
          <a:p>
            <a:pPr>
              <a:lnSpc>
                <a:spcPct val="90000"/>
              </a:lnSpc>
            </a:pPr>
            <a:r>
              <a:rPr lang="sr-Latn-CS" sz="2400" b="1" smtClean="0"/>
              <a:t>Епигеномика</a:t>
            </a:r>
            <a:r>
              <a:rPr lang="sr-Latn-CS" sz="2400" smtClean="0"/>
              <a:t>- анализа некодирајућих образаца (метлиација, промена хистонске хомеостазе, </a:t>
            </a:r>
            <a:r>
              <a:rPr lang="en-US" sz="2400" smtClean="0"/>
              <a:t>DNK</a:t>
            </a:r>
            <a:r>
              <a:rPr lang="sr-Latn-CS" sz="2400" smtClean="0"/>
              <a:t> стабилност).</a:t>
            </a:r>
          </a:p>
          <a:p>
            <a:pPr>
              <a:lnSpc>
                <a:spcPct val="90000"/>
              </a:lnSpc>
            </a:pPr>
            <a:r>
              <a:rPr lang="sr-Latn-CS" sz="2400" b="1" smtClean="0"/>
              <a:t>Транскриптомика</a:t>
            </a:r>
            <a:r>
              <a:rPr lang="sr-Latn-CS" sz="2400" smtClean="0"/>
              <a:t>-анализа генске експресије на нивоу </a:t>
            </a:r>
            <a:r>
              <a:rPr lang="en-US" sz="2400" smtClean="0"/>
              <a:t>RNK</a:t>
            </a:r>
            <a:r>
              <a:rPr lang="sr-Latn-CS" sz="2400" smtClean="0"/>
              <a:t> (идентификација одговора генских промотера на исхрану која их модулира).</a:t>
            </a:r>
          </a:p>
          <a:p>
            <a:pPr>
              <a:lnSpc>
                <a:spcPct val="90000"/>
              </a:lnSpc>
            </a:pPr>
            <a:r>
              <a:rPr lang="sr-Latn-CS" sz="2400" b="1" smtClean="0"/>
              <a:t>Протеомика</a:t>
            </a:r>
            <a:r>
              <a:rPr lang="sr-Latn-CS" sz="2400" smtClean="0"/>
              <a:t>-анализа протеина (количина, постранслациона модификација, дистрибуција, функција и интеракција са другим молекулима).</a:t>
            </a:r>
          </a:p>
          <a:p>
            <a:pPr>
              <a:lnSpc>
                <a:spcPct val="90000"/>
              </a:lnSpc>
            </a:pPr>
            <a:r>
              <a:rPr lang="sr-Latn-CS" sz="2400" b="1" smtClean="0"/>
              <a:t>Метаболомика</a:t>
            </a:r>
            <a:r>
              <a:rPr lang="sr-Latn-CS" sz="2400" smtClean="0"/>
              <a:t>-квантитативна анализа свих метаболита и праћење метаболичких процеса под утицајем спољашње средине.</a:t>
            </a:r>
          </a:p>
          <a:p>
            <a:pPr>
              <a:lnSpc>
                <a:spcPct val="90000"/>
              </a:lnSpc>
            </a:pPr>
            <a:r>
              <a:rPr lang="sr-Latn-CS" sz="2400" b="1" smtClean="0"/>
              <a:t>Физиом</a:t>
            </a:r>
            <a:r>
              <a:rPr lang="sr-Latn-CS" sz="2400" smtClean="0"/>
              <a:t>-анализа читавог система од гена до организма.</a:t>
            </a:r>
          </a:p>
          <a:p>
            <a:pPr>
              <a:lnSpc>
                <a:spcPct val="90000"/>
              </a:lnSpc>
            </a:pPr>
            <a:r>
              <a:rPr lang="sr-Latn-CS" sz="2400" b="1" smtClean="0"/>
              <a:t>Популом</a:t>
            </a:r>
            <a:r>
              <a:rPr lang="sr-Latn-CS" sz="2400" smtClean="0"/>
              <a:t>-утврђивање карактеристика популације у релацији са генским оштећењима и молекуларном епидемиологијом обољења има јавноздравствени значај.</a:t>
            </a:r>
          </a:p>
        </p:txBody>
      </p:sp>
    </p:spTree>
  </p:cSld>
  <p:clrMapOvr>
    <a:masterClrMapping/>
  </p:clrMapOvr>
  <p:transition advTm="57194"/>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3"/>
          <p:cNvSpPr>
            <a:spLocks noGrp="1"/>
          </p:cNvSpPr>
          <p:nvPr>
            <p:ph type="body" idx="1"/>
          </p:nvPr>
        </p:nvSpPr>
        <p:spPr/>
        <p:txBody>
          <a:bodyPr/>
          <a:lstStyle/>
          <a:p>
            <a:r>
              <a:rPr lang="sr-Latn-CS" sz="2800" smtClean="0"/>
              <a:t>Током живота различити спољашњи фактори могу модификовати епигеном као што су пушење, физичка активност, исхрана.</a:t>
            </a:r>
          </a:p>
          <a:p>
            <a:pPr>
              <a:buFont typeface="Arial" charset="0"/>
              <a:buNone/>
            </a:pPr>
            <a:endParaRPr lang="sr-Latn-CS" sz="2800" smtClean="0"/>
          </a:p>
          <a:p>
            <a:r>
              <a:rPr lang="sr-Latn-CS" sz="2800" smtClean="0"/>
              <a:t>У модификацији </a:t>
            </a:r>
            <a:r>
              <a:rPr lang="en-US" sz="2800" smtClean="0"/>
              <a:t>DNK </a:t>
            </a:r>
            <a:r>
              <a:rPr lang="sr-Latn-CS" sz="2800" smtClean="0"/>
              <a:t>метилације учествују различите компоненте хране као што су алкохол, холин, дијетна влакна, генистеин, полифеноли, цинк, селен, метионин, витамин А, В6, В12, фолати.</a:t>
            </a:r>
          </a:p>
          <a:p>
            <a:endParaRPr lang="sr-Latn-CS" sz="2800" smtClean="0"/>
          </a:p>
          <a:p>
            <a:endParaRPr lang="en-US" smtClean="0"/>
          </a:p>
        </p:txBody>
      </p:sp>
    </p:spTree>
  </p:cSld>
  <p:clrMapOvr>
    <a:masterClrMapping/>
  </p:clrMapOvr>
  <p:transition advTm="26047"/>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3"/>
          <p:cNvSpPr>
            <a:spLocks noGrp="1"/>
          </p:cNvSpPr>
          <p:nvPr>
            <p:ph type="body" idx="1"/>
          </p:nvPr>
        </p:nvSpPr>
        <p:spPr/>
        <p:txBody>
          <a:bodyPr/>
          <a:lstStyle/>
          <a:p>
            <a:pPr>
              <a:lnSpc>
                <a:spcPct val="90000"/>
              </a:lnSpc>
            </a:pPr>
            <a:r>
              <a:rPr lang="sr-Latn-CS" sz="2800" smtClean="0"/>
              <a:t>Деца храњена мајчиним млеком имају већи </a:t>
            </a:r>
            <a:r>
              <a:rPr lang="en-US" sz="2800" smtClean="0"/>
              <a:t>IQ (</a:t>
            </a:r>
            <a:r>
              <a:rPr lang="sr-Latn-CS" sz="2800" smtClean="0"/>
              <a:t>дуголанчане незасићене масне киселине које се акумулирају у мозгу</a:t>
            </a:r>
            <a:r>
              <a:rPr lang="en-US" sz="2800" smtClean="0"/>
              <a:t>)</a:t>
            </a:r>
            <a:r>
              <a:rPr lang="sr-Latn-CS" sz="2800" smtClean="0"/>
              <a:t>.</a:t>
            </a:r>
          </a:p>
          <a:p>
            <a:pPr>
              <a:lnSpc>
                <a:spcPct val="90000"/>
              </a:lnSpc>
            </a:pPr>
            <a:r>
              <a:rPr lang="sr-Latn-CS" sz="2800" smtClean="0"/>
              <a:t>Конзумирање соје у адолесценцији превенира рак дојке (изофлавони, генистеин, даидзеин инхибирају ензимски систем који регулише раст туморских ћелија и ангиогенезу, компетицијом са ендогеним естрогеном)</a:t>
            </a:r>
          </a:p>
          <a:p>
            <a:pPr>
              <a:lnSpc>
                <a:spcPct val="90000"/>
              </a:lnSpc>
            </a:pPr>
            <a:r>
              <a:rPr lang="sr-Latn-CS" sz="2800" smtClean="0"/>
              <a:t>Изофлавони соје поседују хемопротективно, антимикробно, антиоксидативно и имунопротективно дејство.</a:t>
            </a:r>
            <a:endParaRPr lang="en-US" sz="2800" smtClean="0"/>
          </a:p>
        </p:txBody>
      </p:sp>
    </p:spTree>
  </p:cSld>
  <p:clrMapOvr>
    <a:masterClrMapping/>
  </p:clrMapOvr>
  <p:transition advTm="45806"/>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p:cNvSpPr>
          <p:nvPr>
            <p:ph type="body" idx="1"/>
          </p:nvPr>
        </p:nvSpPr>
        <p:spPr>
          <a:xfrm>
            <a:off x="457200" y="1639888"/>
            <a:ext cx="8229600" cy="4525962"/>
          </a:xfrm>
        </p:spPr>
        <p:txBody>
          <a:bodyPr/>
          <a:lstStyle/>
          <a:p>
            <a:pPr>
              <a:lnSpc>
                <a:spcPct val="90000"/>
              </a:lnSpc>
            </a:pPr>
            <a:r>
              <a:rPr lang="sr-Latn-CS" sz="2800" smtClean="0"/>
              <a:t>Субоптималан унос одређених нутријената - промене активности митохондријалних ензима и оштећење </a:t>
            </a:r>
            <a:r>
              <a:rPr lang="en-US" sz="2800" smtClean="0"/>
              <a:t>DNK</a:t>
            </a:r>
            <a:endParaRPr lang="sr-Latn-CS" sz="2800" smtClean="0"/>
          </a:p>
          <a:p>
            <a:pPr>
              <a:lnSpc>
                <a:spcPct val="90000"/>
              </a:lnSpc>
            </a:pPr>
            <a:r>
              <a:rPr lang="sr-Latn-CS" sz="2800" smtClean="0"/>
              <a:t>Прилагођавање уноса индивидуалним потребама одгодило би појаву дегенеративних болести повезаних са процесима старења и малигних болести.</a:t>
            </a:r>
            <a:endParaRPr lang="en-US" sz="2800" smtClean="0"/>
          </a:p>
        </p:txBody>
      </p:sp>
    </p:spTree>
  </p:cSld>
  <p:clrMapOvr>
    <a:masterClrMapping/>
  </p:clrMapOvr>
  <p:transition advTm="21954"/>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nSpc>
                <a:spcPct val="80000"/>
              </a:lnSpc>
              <a:buFont typeface="Arial" charset="0"/>
              <a:buNone/>
            </a:pPr>
            <a:r>
              <a:rPr lang="sr-Latn-CS" sz="2800" smtClean="0"/>
              <a:t>3) Информације о искористљивој енергетској вредности израженој у кЈ и к</a:t>
            </a:r>
            <a:r>
              <a:rPr lang="en-US" sz="2800" smtClean="0"/>
              <a:t>cal</a:t>
            </a:r>
            <a:r>
              <a:rPr lang="sr-Latn-CS" sz="2800" smtClean="0"/>
              <a:t>, као и о садржају протеина, угљених хидрата и масти, изражено нумерички на 100 </a:t>
            </a:r>
            <a:r>
              <a:rPr lang="en-US" sz="2800" smtClean="0"/>
              <a:t>g</a:t>
            </a:r>
            <a:r>
              <a:rPr lang="sr-Latn-CS" sz="2800" smtClean="0"/>
              <a:t> или 100 </a:t>
            </a:r>
            <a:r>
              <a:rPr lang="en-US" sz="2800" smtClean="0"/>
              <a:t>ml</a:t>
            </a:r>
            <a:r>
              <a:rPr lang="sr-Latn-CS" sz="2800" smtClean="0"/>
              <a:t> производа какав се налази у продаји и, када је то погодно, изражено на количину производа која је предвиђена за конзумирање;</a:t>
            </a:r>
          </a:p>
          <a:p>
            <a:pPr marL="0" indent="0">
              <a:lnSpc>
                <a:spcPct val="80000"/>
              </a:lnSpc>
              <a:buFont typeface="Arial" charset="0"/>
              <a:buNone/>
            </a:pPr>
            <a:endParaRPr lang="sr-Latn-CS" sz="2800" smtClean="0"/>
          </a:p>
          <a:p>
            <a:pPr marL="0" indent="0">
              <a:lnSpc>
                <a:spcPct val="80000"/>
              </a:lnSpc>
              <a:buFont typeface="Arial" charset="0"/>
              <a:buNone/>
            </a:pPr>
            <a:r>
              <a:rPr lang="sr-Latn-CS" sz="2800" smtClean="0"/>
              <a:t>4) Просечну количину сваке минералне материје и сваког витамина изражену у нумеричком облику на 100 </a:t>
            </a:r>
            <a:r>
              <a:rPr lang="en-US" sz="2800" smtClean="0"/>
              <a:t>g</a:t>
            </a:r>
            <a:r>
              <a:rPr lang="sr-Latn-CS" sz="2800" smtClean="0"/>
              <a:t> или 100 </a:t>
            </a:r>
            <a:r>
              <a:rPr lang="en-US" sz="2800" smtClean="0"/>
              <a:t>ml</a:t>
            </a:r>
            <a:r>
              <a:rPr lang="sr-Latn-CS" sz="2800" smtClean="0"/>
              <a:t> производа какав се налази у продаји и, када је то погодно, изражено на количину производа која је предвиђена за конзумирање;</a:t>
            </a:r>
          </a:p>
          <a:p>
            <a:pPr marL="0" indent="0">
              <a:lnSpc>
                <a:spcPct val="80000"/>
              </a:lnSpc>
              <a:buFont typeface="Arial" charset="0"/>
              <a:buNone/>
            </a:pPr>
            <a:endParaRPr lang="sr-Latn-CS" sz="2800" smtClean="0"/>
          </a:p>
          <a:p>
            <a:pPr marL="0" indent="0">
              <a:lnSpc>
                <a:spcPct val="80000"/>
              </a:lnSpc>
              <a:buFont typeface="Arial" charset="0"/>
              <a:buNone/>
            </a:pPr>
            <a:r>
              <a:rPr lang="sr-Latn-CS" sz="2800" smtClean="0"/>
              <a:t>5) Упутство за припрему (уколико је неопходно), као и напомену о значају придржавања овог упутства.</a:t>
            </a:r>
          </a:p>
          <a:p>
            <a:pPr marL="0" indent="0">
              <a:lnSpc>
                <a:spcPct val="80000"/>
              </a:lnSpc>
            </a:pPr>
            <a:endParaRPr lang="sr-Latn-CS" sz="2800" smtClean="0"/>
          </a:p>
        </p:txBody>
      </p:sp>
    </p:spTree>
  </p:cSld>
  <p:clrMapOvr>
    <a:masterClrMapping/>
  </p:clrMapOvr>
  <p:transition advTm="43074"/>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457200" y="1125538"/>
            <a:ext cx="8229600" cy="4525962"/>
          </a:xfrm>
        </p:spPr>
        <p:txBody>
          <a:bodyPr/>
          <a:lstStyle/>
          <a:p>
            <a:r>
              <a:rPr lang="sr-Latn-CS" sz="2800" smtClean="0"/>
              <a:t>Дијететски производи се стављају у промет само као упаковани производи.</a:t>
            </a:r>
          </a:p>
          <a:p>
            <a:pPr>
              <a:buFont typeface="Arial" charset="0"/>
              <a:buNone/>
            </a:pPr>
            <a:endParaRPr lang="sr-Latn-CS" sz="2800" smtClean="0"/>
          </a:p>
          <a:p>
            <a:r>
              <a:rPr lang="sr-Latn-CS" sz="2800" smtClean="0"/>
              <a:t>На сваком паковању дијететског производа мора бити наведена ознака „дијететски производ“ или „додатак исхрани“.</a:t>
            </a:r>
          </a:p>
          <a:p>
            <a:pPr>
              <a:buFont typeface="Arial" charset="0"/>
              <a:buNone/>
            </a:pPr>
            <a:endParaRPr lang="sr-Latn-CS" sz="2800" smtClean="0"/>
          </a:p>
          <a:p>
            <a:r>
              <a:rPr lang="sr-Latn-CS" sz="2800" smtClean="0"/>
              <a:t>Декларацијом, презентацијом и рекламирањем дијететских производа не могу се приписивати својства превенције, третирања и лечења болести, или се позивати на таква својства.</a:t>
            </a:r>
          </a:p>
          <a:p>
            <a:pPr>
              <a:buFont typeface="Arial" charset="0"/>
              <a:buNone/>
            </a:pPr>
            <a:endParaRPr lang="sr-Latn-CS" sz="2800" smtClean="0"/>
          </a:p>
          <a:p>
            <a:endParaRPr lang="sr-Latn-CS" sz="2800" smtClean="0"/>
          </a:p>
        </p:txBody>
      </p:sp>
    </p:spTree>
  </p:cSld>
  <p:clrMapOvr>
    <a:masterClrMapping/>
  </p:clrMapOvr>
  <p:transition advTm="2839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913"/>
            <a:ext cx="8229600" cy="6119812"/>
          </a:xfrm>
        </p:spPr>
        <p:txBody>
          <a:bodyPr>
            <a:normAutofit/>
          </a:bodyPr>
          <a:lstStyle/>
          <a:p>
            <a:pPr marL="0" indent="0">
              <a:lnSpc>
                <a:spcPct val="80000"/>
              </a:lnSpc>
              <a:buFont typeface="Arial" charset="0"/>
              <a:buNone/>
            </a:pPr>
            <a:r>
              <a:rPr lang="sr-Latn-CS" sz="2800" smtClean="0"/>
              <a:t>Здравствене изјаве не могу да:</a:t>
            </a:r>
          </a:p>
          <a:p>
            <a:pPr marL="0" indent="0">
              <a:lnSpc>
                <a:spcPct val="80000"/>
              </a:lnSpc>
              <a:buFont typeface="Arial" charset="0"/>
              <a:buNone/>
            </a:pPr>
            <a:r>
              <a:rPr lang="sr-Latn-CS" sz="2800" smtClean="0"/>
              <a:t>1) буду неистините, нејасне, двосмислене или да доводе у заблуду;</a:t>
            </a:r>
          </a:p>
          <a:p>
            <a:pPr marL="0" indent="0">
              <a:lnSpc>
                <a:spcPct val="80000"/>
              </a:lnSpc>
              <a:buFont typeface="Arial" charset="0"/>
              <a:buNone/>
            </a:pPr>
            <a:r>
              <a:rPr lang="sr-Latn-CS" sz="2800" smtClean="0"/>
              <a:t>2) доведу до повећања сумње у безбедност и нутритивну адекватност других намирница;</a:t>
            </a:r>
          </a:p>
          <a:p>
            <a:pPr marL="0" indent="0">
              <a:lnSpc>
                <a:spcPct val="80000"/>
              </a:lnSpc>
              <a:buFont typeface="Arial" charset="0"/>
              <a:buNone/>
            </a:pPr>
            <a:r>
              <a:rPr lang="sr-Latn-CS" sz="2800" smtClean="0"/>
              <a:t>3) подстичу или одобравају неумерено конзумирање хране;</a:t>
            </a:r>
          </a:p>
          <a:p>
            <a:pPr marL="0" indent="0">
              <a:lnSpc>
                <a:spcPct val="80000"/>
              </a:lnSpc>
              <a:buFont typeface="Arial" charset="0"/>
              <a:buNone/>
            </a:pPr>
            <a:r>
              <a:rPr lang="sr-Latn-CS" sz="2800" smtClean="0"/>
              <a:t>4) тврде, сугеришу или стављају до знања да уравнотежена и разноврсна исхрана не може да обезбеди одговарајуће количине хранљивих састојака;</a:t>
            </a:r>
          </a:p>
          <a:p>
            <a:pPr marL="0" indent="0">
              <a:lnSpc>
                <a:spcPct val="80000"/>
              </a:lnSpc>
              <a:buFont typeface="Arial" charset="0"/>
              <a:buNone/>
            </a:pPr>
            <a:r>
              <a:rPr lang="sr-Latn-CS" sz="2800" smtClean="0"/>
              <a:t>5) указују на промене у телесним функцијама које могу да повећају или развију страх код потрошача, било у текстуалном облику, сликом, графичким или симболичким представљањем.</a:t>
            </a:r>
          </a:p>
          <a:p>
            <a:pPr marL="0" indent="0">
              <a:lnSpc>
                <a:spcPct val="80000"/>
              </a:lnSpc>
            </a:pPr>
            <a:endParaRPr lang="sr-Latn-CS" sz="2800" smtClean="0"/>
          </a:p>
        </p:txBody>
      </p:sp>
    </p:spTree>
  </p:cSld>
  <p:clrMapOvr>
    <a:masterClrMapping/>
  </p:clrMapOvr>
  <p:transition advTm="4565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44450"/>
            <a:ext cx="9612313" cy="1143000"/>
          </a:xfrm>
        </p:spPr>
        <p:txBody>
          <a:bodyPr/>
          <a:lstStyle/>
          <a:p>
            <a:pPr algn="l"/>
            <a:r>
              <a:rPr lang="sr-Latn-CS" sz="2400" smtClean="0"/>
              <a:t>Здравствене изјаве могу да се користе само под следећим условима:</a:t>
            </a:r>
            <a:r>
              <a:rPr lang="sr-Latn-CS" sz="2800" smtClean="0"/>
              <a:t/>
            </a:r>
            <a:br>
              <a:rPr lang="sr-Latn-CS" sz="2800" smtClean="0"/>
            </a:br>
            <a:endParaRPr lang="sr-Latn-CS" sz="2800" smtClean="0"/>
          </a:p>
        </p:txBody>
      </p:sp>
      <p:sp>
        <p:nvSpPr>
          <p:cNvPr id="3" name="Content Placeholder 2"/>
          <p:cNvSpPr>
            <a:spLocks noGrp="1"/>
          </p:cNvSpPr>
          <p:nvPr>
            <p:ph idx="1"/>
          </p:nvPr>
        </p:nvSpPr>
        <p:spPr>
          <a:xfrm>
            <a:off x="0" y="792163"/>
            <a:ext cx="9144000" cy="5732462"/>
          </a:xfrm>
        </p:spPr>
        <p:txBody>
          <a:bodyPr>
            <a:normAutofit/>
          </a:bodyPr>
          <a:lstStyle/>
          <a:p>
            <a:pPr marL="0" indent="0">
              <a:lnSpc>
                <a:spcPct val="80000"/>
              </a:lnSpc>
              <a:buFont typeface="Arial" charset="0"/>
              <a:buNone/>
            </a:pPr>
            <a:r>
              <a:rPr lang="sr-Latn-CS" sz="2300" smtClean="0"/>
              <a:t>1) </a:t>
            </a:r>
            <a:r>
              <a:rPr lang="sr-Latn-CS" sz="2300" b="1" smtClean="0"/>
              <a:t>да присуство, одсуство или смањен садржај</a:t>
            </a:r>
            <a:r>
              <a:rPr lang="sr-Latn-CS" sz="2300" smtClean="0"/>
              <a:t> одређеног хранљивог састојка или друге супстанце на коју се изјава односи </a:t>
            </a:r>
            <a:r>
              <a:rPr lang="sr-Latn-CS" sz="2300" b="1" smtClean="0"/>
              <a:t>има повољан физиолошки ефекат</a:t>
            </a:r>
            <a:r>
              <a:rPr lang="sr-Latn-CS" sz="2300" smtClean="0"/>
              <a:t> установљен на основу општеприхваћених научних доказа;</a:t>
            </a:r>
          </a:p>
          <a:p>
            <a:pPr marL="0" indent="0">
              <a:lnSpc>
                <a:spcPct val="80000"/>
              </a:lnSpc>
              <a:buFont typeface="Arial" charset="0"/>
              <a:buNone/>
            </a:pPr>
            <a:r>
              <a:rPr lang="sr-Latn-CS" sz="2300" smtClean="0"/>
              <a:t>2) да је хранљиви састојак или друга супстанца на коју се изјава односи:</a:t>
            </a:r>
          </a:p>
          <a:p>
            <a:pPr marL="0" indent="0">
              <a:lnSpc>
                <a:spcPct val="80000"/>
              </a:lnSpc>
              <a:buFont typeface="Arial" charset="0"/>
              <a:buNone/>
            </a:pPr>
            <a:r>
              <a:rPr lang="sr-Latn-CS" sz="2300" smtClean="0"/>
              <a:t>    -</a:t>
            </a:r>
            <a:r>
              <a:rPr lang="sr-Latn-CS" sz="2300" b="1" smtClean="0"/>
              <a:t>присутан</a:t>
            </a:r>
            <a:r>
              <a:rPr lang="sr-Latn-CS" sz="2300" smtClean="0"/>
              <a:t> у финалном производу у количини која ће да произведе наведени </a:t>
            </a:r>
            <a:r>
              <a:rPr lang="sr-Latn-CS" sz="2300" b="1" smtClean="0"/>
              <a:t>физиолошки ефекат</a:t>
            </a:r>
            <a:r>
              <a:rPr lang="sr-Latn-CS" sz="2300" smtClean="0"/>
              <a:t> установљен општеприхваћеним научним доказима.</a:t>
            </a:r>
          </a:p>
          <a:p>
            <a:pPr marL="0" indent="0">
              <a:lnSpc>
                <a:spcPct val="80000"/>
              </a:lnSpc>
              <a:buFont typeface="Arial" charset="0"/>
              <a:buNone/>
            </a:pPr>
            <a:r>
              <a:rPr lang="sr-Latn-CS" sz="2300" smtClean="0"/>
              <a:t>    -</a:t>
            </a:r>
            <a:r>
              <a:rPr lang="sr-Latn-CS" sz="2300" b="1" smtClean="0"/>
              <a:t>није присутан</a:t>
            </a:r>
            <a:r>
              <a:rPr lang="sr-Latn-CS" sz="2300" smtClean="0"/>
              <a:t> или је његова количина </a:t>
            </a:r>
            <a:r>
              <a:rPr lang="sr-Latn-CS" sz="2300" b="1" smtClean="0"/>
              <a:t>смањена</a:t>
            </a:r>
            <a:r>
              <a:rPr lang="sr-Latn-CS" sz="2300" smtClean="0"/>
              <a:t> у односу на количину која може да произведе наведени физиолошки ефекат установљен опште прихваћеним научним доказима;</a:t>
            </a:r>
          </a:p>
          <a:p>
            <a:pPr marL="0" indent="0">
              <a:lnSpc>
                <a:spcPct val="80000"/>
              </a:lnSpc>
              <a:buFont typeface="Arial" charset="0"/>
              <a:buNone/>
            </a:pPr>
            <a:r>
              <a:rPr lang="sr-Latn-CS" sz="2300" smtClean="0"/>
              <a:t>3) да хранљиви састојак или друга супстанца на коју се изјава односи буде </a:t>
            </a:r>
            <a:r>
              <a:rPr lang="sr-Latn-CS" sz="2300" b="1" smtClean="0"/>
              <a:t>у облику који је искористљив</a:t>
            </a:r>
            <a:r>
              <a:rPr lang="sr-Latn-CS" sz="2300" smtClean="0"/>
              <a:t> у људском организму;</a:t>
            </a:r>
          </a:p>
          <a:p>
            <a:pPr marL="0" indent="0">
              <a:lnSpc>
                <a:spcPct val="80000"/>
              </a:lnSpc>
              <a:buFont typeface="Arial" charset="0"/>
              <a:buNone/>
            </a:pPr>
            <a:r>
              <a:rPr lang="sr-Latn-CS" sz="2300" smtClean="0"/>
              <a:t>4) да </a:t>
            </a:r>
            <a:r>
              <a:rPr lang="sr-Latn-CS" sz="2300" b="1" smtClean="0"/>
              <a:t>количина</a:t>
            </a:r>
            <a:r>
              <a:rPr lang="sr-Latn-CS" sz="2300" smtClean="0"/>
              <a:t> производа за коју се разумно очекује да буде </a:t>
            </a:r>
            <a:r>
              <a:rPr lang="sr-Latn-CS" sz="2300" b="1" smtClean="0"/>
              <a:t>конзумирана</a:t>
            </a:r>
            <a:r>
              <a:rPr lang="sr-Latn-CS" sz="2300" smtClean="0"/>
              <a:t> </a:t>
            </a:r>
            <a:r>
              <a:rPr lang="sr-Latn-CS" sz="2300" b="1" smtClean="0"/>
              <a:t>обезбеђује потребну количину хранљивог састојка</a:t>
            </a:r>
            <a:r>
              <a:rPr lang="sr-Latn-CS" sz="2300" smtClean="0"/>
              <a:t> или друге супстанце на коју се изјава односи.</a:t>
            </a:r>
          </a:p>
        </p:txBody>
      </p:sp>
    </p:spTree>
  </p:cSld>
  <p:clrMapOvr>
    <a:masterClrMapping/>
  </p:clrMapOvr>
  <p:transition advTm="56646"/>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15220</TotalTime>
  <Words>3874</Words>
  <Application>Microsoft Office PowerPoint</Application>
  <PresentationFormat>On-screen Show (4:3)</PresentationFormat>
  <Paragraphs>291</Paragraphs>
  <Slides>54</Slides>
  <Notes>0</Notes>
  <HiddenSlides>0</HiddenSlides>
  <MMClips>1</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БРОМАТОЛОГИЈА</vt:lpstr>
      <vt:lpstr> Правилник о здравственој исправности дијететских производа (Сл. гласник РС бр. 45/10, 27/11, 50/12, 21/15, 75/15, 7/17)  </vt:lpstr>
      <vt:lpstr>Slide 3</vt:lpstr>
      <vt:lpstr>Дијететски производи зависно од састава и намене, стављају се у промет као: </vt:lpstr>
      <vt:lpstr>ПОСЕБНИ ЗАХТЕВИ ЗА ДЕКЛАРИСАЊЕ</vt:lpstr>
      <vt:lpstr>Slide 6</vt:lpstr>
      <vt:lpstr>Slide 7</vt:lpstr>
      <vt:lpstr>Slide 8</vt:lpstr>
      <vt:lpstr>Здравствене изјаве могу да се користе само под следећим условима: </vt:lpstr>
      <vt:lpstr>Здравствена изјаве може да се користи само уколико декларација, презентација или реклама садржи и следеће информације:</vt:lpstr>
      <vt:lpstr>Slide 11</vt:lpstr>
      <vt:lpstr>Slide 12</vt:lpstr>
      <vt:lpstr>Упис у базу</vt:lpstr>
      <vt:lpstr>ДИЈЕТЕТСКИ ПРОИЗВОДИ</vt:lpstr>
      <vt:lpstr>Slide 15</vt:lpstr>
      <vt:lpstr>Почетне формуле за одојчад</vt:lpstr>
      <vt:lpstr>2. Храна за одојчад и малу децу</vt:lpstr>
      <vt:lpstr>Slide 18</vt:lpstr>
      <vt:lpstr>3. Храна за особе на дијети за мршављење</vt:lpstr>
      <vt:lpstr>Slide 20</vt:lpstr>
      <vt:lpstr>Храна за посебне медицинске намене класификује се на: </vt:lpstr>
      <vt:lpstr>5. Храна за особе интолерантне на глутен</vt:lpstr>
      <vt:lpstr>ГЛУТЕН</vt:lpstr>
      <vt:lpstr>Slide 24</vt:lpstr>
      <vt:lpstr>6. Замене за кухињску со</vt:lpstr>
      <vt:lpstr>Slide 26</vt:lpstr>
      <vt:lpstr>Slide 27</vt:lpstr>
      <vt:lpstr>Декларација додатака исхрани мора да садржи следеће податке:</vt:lpstr>
      <vt:lpstr>Фитопрепарати-подела</vt:lpstr>
      <vt:lpstr>Slide 30</vt:lpstr>
      <vt:lpstr>Фитопрепарати - додаци исхрани  </vt:lpstr>
      <vt:lpstr>Slide 32</vt:lpstr>
      <vt:lpstr>Фитопрепарати - биљни лекови</vt:lpstr>
      <vt:lpstr>Анализе дијететских производа</vt:lpstr>
      <vt:lpstr>Slide 35</vt:lpstr>
      <vt:lpstr>Slide 36</vt:lpstr>
      <vt:lpstr>Slide 37</vt:lpstr>
      <vt:lpstr>Функционална храна-намирнице</vt:lpstr>
      <vt:lpstr>Slide 39</vt:lpstr>
      <vt:lpstr>Функционалана храна по дефиницији ЕУ може да буде:</vt:lpstr>
      <vt:lpstr>Циљне групе</vt:lpstr>
      <vt:lpstr>Здравствене користи</vt:lpstr>
      <vt:lpstr>Органски произведена храна</vt:lpstr>
      <vt:lpstr>Органски произведена храна - забрањено </vt:lpstr>
      <vt:lpstr>Органски произведена храна-карактеристике</vt:lpstr>
      <vt:lpstr>Нутригеномика и нутригенетика</vt:lpstr>
      <vt:lpstr>Slide 47</vt:lpstr>
      <vt:lpstr>Slide 48</vt:lpstr>
      <vt:lpstr>Компоненте хране које могу деловати на људско здравље</vt:lpstr>
      <vt:lpstr>Превенција болести</vt:lpstr>
      <vt:lpstr>Методе истраживања генске експресије</vt:lpstr>
      <vt:lpstr>Slide 52</vt:lpstr>
      <vt:lpstr>Slide 53</vt:lpstr>
      <vt:lpstr>Slide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НУТРИТИВНИ СУПЛЕМЕНТИ</dc:title>
  <dc:creator>Nela</dc:creator>
  <cp:lastModifiedBy>Corporate Edition</cp:lastModifiedBy>
  <cp:revision>83</cp:revision>
  <dcterms:created xsi:type="dcterms:W3CDTF">2017-03-07T13:33:41Z</dcterms:created>
  <dcterms:modified xsi:type="dcterms:W3CDTF">2020-09-28T20:40:55Z</dcterms:modified>
</cp:coreProperties>
</file>